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10693400" cx="7556500"/>
  <p:notesSz cx="7556500" cy="10693400"/>
  <p:embeddedFontLst>
    <p:embeddedFont>
      <p:font typeface="Caveat"/>
      <p:regular r:id="rId15"/>
      <p:bold r:id="rId16"/>
    </p:embeddedFont>
    <p:embeddedFont>
      <p:font typeface="Zen Maru Gothic"/>
      <p:regular r:id="rId17"/>
      <p:bold r:id="rId18"/>
    </p:embeddedFont>
    <p:embeddedFont>
      <p:font typeface="Zen Maru Gothic Medium"/>
      <p:regular r:id="rId19"/>
      <p:bold r:id="rId20"/>
    </p:embeddedFont>
    <p:embeddedFont>
      <p:font typeface="Zen Maru Gothic Black"/>
      <p:bold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2" roundtripDataSignature="AMtx7mhz8b5o1F28pUkzrFIKBMmDswj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ZenMaruGothicMedium-bold.fntdata"/><Relationship Id="rId11" Type="http://schemas.openxmlformats.org/officeDocument/2006/relationships/slide" Target="slides/slide7.xml"/><Relationship Id="rId22" Type="http://customschemas.google.com/relationships/presentationmetadata" Target="metadata"/><Relationship Id="rId10" Type="http://schemas.openxmlformats.org/officeDocument/2006/relationships/slide" Target="slides/slide6.xml"/><Relationship Id="rId21" Type="http://schemas.openxmlformats.org/officeDocument/2006/relationships/font" Target="fonts/ZenMaruGothicBlack-bold.fnt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Caveat-regular.fntdata"/><Relationship Id="rId14" Type="http://schemas.openxmlformats.org/officeDocument/2006/relationships/slide" Target="slides/slide10.xml"/><Relationship Id="rId17" Type="http://schemas.openxmlformats.org/officeDocument/2006/relationships/font" Target="fonts/ZenMaruGothic-regular.fntdata"/><Relationship Id="rId16" Type="http://schemas.openxmlformats.org/officeDocument/2006/relationships/font" Target="fonts/Caveat-bold.fntdata"/><Relationship Id="rId5" Type="http://schemas.openxmlformats.org/officeDocument/2006/relationships/slide" Target="slides/slide1.xml"/><Relationship Id="rId19" Type="http://schemas.openxmlformats.org/officeDocument/2006/relationships/font" Target="fonts/ZenMaruGothicMedium-regular.fntdata"/><Relationship Id="rId6" Type="http://schemas.openxmlformats.org/officeDocument/2006/relationships/slide" Target="slides/slide2.xml"/><Relationship Id="rId18" Type="http://schemas.openxmlformats.org/officeDocument/2006/relationships/font" Target="fonts/ZenMaruGothic-bold.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59650" y="802000"/>
            <a:ext cx="5037900"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55650" y="5079350"/>
            <a:ext cx="6045200" cy="4812025"/>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g322a7fd2d33_0_133:notes"/>
          <p:cNvSpPr txBox="1"/>
          <p:nvPr>
            <p:ph idx="1" type="body"/>
          </p:nvPr>
        </p:nvSpPr>
        <p:spPr>
          <a:xfrm>
            <a:off x="755650" y="5079350"/>
            <a:ext cx="6045300" cy="4812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41" name="Google Shape;41;g322a7fd2d33_0_133:notes"/>
          <p:cNvSpPr/>
          <p:nvPr>
            <p:ph idx="2" type="sldImg"/>
          </p:nvPr>
        </p:nvSpPr>
        <p:spPr>
          <a:xfrm>
            <a:off x="1259650" y="802000"/>
            <a:ext cx="50379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5e2add1cd4_1_21:notes"/>
          <p:cNvSpPr/>
          <p:nvPr>
            <p:ph idx="2" type="sldImg"/>
          </p:nvPr>
        </p:nvSpPr>
        <p:spPr>
          <a:xfrm>
            <a:off x="1259650" y="802000"/>
            <a:ext cx="50379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g35e2add1cd4_1_21:notes"/>
          <p:cNvSpPr txBox="1"/>
          <p:nvPr>
            <p:ph idx="1" type="body"/>
          </p:nvPr>
        </p:nvSpPr>
        <p:spPr>
          <a:xfrm>
            <a:off x="755650" y="5079350"/>
            <a:ext cx="6045300" cy="4812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g1d0cc6a02d8_0_0:notes"/>
          <p:cNvSpPr txBox="1"/>
          <p:nvPr>
            <p:ph idx="1" type="body"/>
          </p:nvPr>
        </p:nvSpPr>
        <p:spPr>
          <a:xfrm>
            <a:off x="755650" y="5079350"/>
            <a:ext cx="6045300" cy="4812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 name="Google Shape;45;g1d0cc6a02d8_0_0:notes"/>
          <p:cNvSpPr/>
          <p:nvPr>
            <p:ph idx="2" type="sldImg"/>
          </p:nvPr>
        </p:nvSpPr>
        <p:spPr>
          <a:xfrm>
            <a:off x="1259650" y="802000"/>
            <a:ext cx="50379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22c9408109_0_71:notes"/>
          <p:cNvSpPr/>
          <p:nvPr>
            <p:ph idx="2" type="sldImg"/>
          </p:nvPr>
        </p:nvSpPr>
        <p:spPr>
          <a:xfrm>
            <a:off x="1259650" y="802000"/>
            <a:ext cx="50379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 name="Google Shape;59;g322c9408109_0_71:notes"/>
          <p:cNvSpPr txBox="1"/>
          <p:nvPr>
            <p:ph idx="1" type="body"/>
          </p:nvPr>
        </p:nvSpPr>
        <p:spPr>
          <a:xfrm>
            <a:off x="755650" y="5079350"/>
            <a:ext cx="6045300" cy="4812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5e2add1cd4_1_0:notes"/>
          <p:cNvSpPr/>
          <p:nvPr>
            <p:ph idx="2" type="sldImg"/>
          </p:nvPr>
        </p:nvSpPr>
        <p:spPr>
          <a:xfrm>
            <a:off x="1259650" y="802000"/>
            <a:ext cx="50379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g35e2add1cd4_1_0:notes"/>
          <p:cNvSpPr txBox="1"/>
          <p:nvPr>
            <p:ph idx="1" type="body"/>
          </p:nvPr>
        </p:nvSpPr>
        <p:spPr>
          <a:xfrm>
            <a:off x="755650" y="5079350"/>
            <a:ext cx="6045300" cy="4812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5e2add1cd4_1_3:notes"/>
          <p:cNvSpPr/>
          <p:nvPr>
            <p:ph idx="2" type="sldImg"/>
          </p:nvPr>
        </p:nvSpPr>
        <p:spPr>
          <a:xfrm>
            <a:off x="1259650" y="802000"/>
            <a:ext cx="50379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g35e2add1cd4_1_3:notes"/>
          <p:cNvSpPr txBox="1"/>
          <p:nvPr>
            <p:ph idx="1" type="body"/>
          </p:nvPr>
        </p:nvSpPr>
        <p:spPr>
          <a:xfrm>
            <a:off x="755650" y="5079350"/>
            <a:ext cx="6045300" cy="4812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6bd20e01b0_0_13:notes"/>
          <p:cNvSpPr/>
          <p:nvPr>
            <p:ph idx="2" type="sldImg"/>
          </p:nvPr>
        </p:nvSpPr>
        <p:spPr>
          <a:xfrm>
            <a:off x="1259650" y="802000"/>
            <a:ext cx="50379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g36bd20e01b0_0_13:notes"/>
          <p:cNvSpPr txBox="1"/>
          <p:nvPr>
            <p:ph idx="1" type="body"/>
          </p:nvPr>
        </p:nvSpPr>
        <p:spPr>
          <a:xfrm>
            <a:off x="755650" y="5079350"/>
            <a:ext cx="6045300" cy="4812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5e2add1cd4_1_15:notes"/>
          <p:cNvSpPr/>
          <p:nvPr>
            <p:ph idx="2" type="sldImg"/>
          </p:nvPr>
        </p:nvSpPr>
        <p:spPr>
          <a:xfrm>
            <a:off x="1259650" y="802000"/>
            <a:ext cx="50379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g35e2add1cd4_1_15:notes"/>
          <p:cNvSpPr txBox="1"/>
          <p:nvPr>
            <p:ph idx="1" type="body"/>
          </p:nvPr>
        </p:nvSpPr>
        <p:spPr>
          <a:xfrm>
            <a:off x="755650" y="5079350"/>
            <a:ext cx="6045300" cy="4812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5e2add1cd4_1_12:notes"/>
          <p:cNvSpPr/>
          <p:nvPr>
            <p:ph idx="2" type="sldImg"/>
          </p:nvPr>
        </p:nvSpPr>
        <p:spPr>
          <a:xfrm>
            <a:off x="1259650" y="802000"/>
            <a:ext cx="50379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g35e2add1cd4_1_12:notes"/>
          <p:cNvSpPr txBox="1"/>
          <p:nvPr>
            <p:ph idx="1" type="body"/>
          </p:nvPr>
        </p:nvSpPr>
        <p:spPr>
          <a:xfrm>
            <a:off x="755650" y="5079350"/>
            <a:ext cx="6045300" cy="4812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5e2add1cd4_1_18:notes"/>
          <p:cNvSpPr/>
          <p:nvPr>
            <p:ph idx="2" type="sldImg"/>
          </p:nvPr>
        </p:nvSpPr>
        <p:spPr>
          <a:xfrm>
            <a:off x="1259650" y="802000"/>
            <a:ext cx="50379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g35e2add1cd4_1_18:notes"/>
          <p:cNvSpPr txBox="1"/>
          <p:nvPr>
            <p:ph idx="1" type="body"/>
          </p:nvPr>
        </p:nvSpPr>
        <p:spPr>
          <a:xfrm>
            <a:off x="755650" y="5079350"/>
            <a:ext cx="6045300" cy="4812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1" name="Shape 11"/>
        <p:cNvGrpSpPr/>
        <p:nvPr/>
      </p:nvGrpSpPr>
      <p:grpSpPr>
        <a:xfrm>
          <a:off x="0" y="0"/>
          <a:ext cx="0" cy="0"/>
          <a:chOff x="0" y="0"/>
          <a:chExt cx="0" cy="0"/>
        </a:xfrm>
      </p:grpSpPr>
      <p:sp>
        <p:nvSpPr>
          <p:cNvPr id="12" name="Google Shape;12;p7"/>
          <p:cNvSpPr txBox="1"/>
          <p:nvPr>
            <p:ph idx="11" type="ftr"/>
          </p:nvPr>
        </p:nvSpPr>
        <p:spPr>
          <a:xfrm>
            <a:off x="2571369" y="9944862"/>
            <a:ext cx="2420112" cy="53467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7"/>
          <p:cNvSpPr txBox="1"/>
          <p:nvPr>
            <p:ph idx="10" type="dt"/>
          </p:nvPr>
        </p:nvSpPr>
        <p:spPr>
          <a:xfrm>
            <a:off x="378142" y="9944862"/>
            <a:ext cx="1739455" cy="53467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7"/>
          <p:cNvSpPr txBox="1"/>
          <p:nvPr>
            <p:ph idx="12" type="sldNum"/>
          </p:nvPr>
        </p:nvSpPr>
        <p:spPr>
          <a:xfrm>
            <a:off x="5445252" y="9944862"/>
            <a:ext cx="1739455" cy="53467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sp>
        <p:nvSpPr>
          <p:cNvPr id="16" name="Google Shape;16;p8"/>
          <p:cNvSpPr txBox="1"/>
          <p:nvPr>
            <p:ph type="ctrTitle"/>
          </p:nvPr>
        </p:nvSpPr>
        <p:spPr>
          <a:xfrm>
            <a:off x="567213" y="3314954"/>
            <a:ext cx="6428422" cy="2245614"/>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8"/>
          <p:cNvSpPr txBox="1"/>
          <p:nvPr>
            <p:ph idx="1" type="subTitle"/>
          </p:nvPr>
        </p:nvSpPr>
        <p:spPr>
          <a:xfrm>
            <a:off x="1134427" y="5988304"/>
            <a:ext cx="5293995" cy="267335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8"/>
          <p:cNvSpPr txBox="1"/>
          <p:nvPr>
            <p:ph idx="11" type="ftr"/>
          </p:nvPr>
        </p:nvSpPr>
        <p:spPr>
          <a:xfrm>
            <a:off x="2571369" y="9944862"/>
            <a:ext cx="2420112" cy="53467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8"/>
          <p:cNvSpPr txBox="1"/>
          <p:nvPr>
            <p:ph idx="10" type="dt"/>
          </p:nvPr>
        </p:nvSpPr>
        <p:spPr>
          <a:xfrm>
            <a:off x="378142" y="9944862"/>
            <a:ext cx="1739455" cy="53467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8"/>
          <p:cNvSpPr txBox="1"/>
          <p:nvPr>
            <p:ph idx="12" type="sldNum"/>
          </p:nvPr>
        </p:nvSpPr>
        <p:spPr>
          <a:xfrm>
            <a:off x="5445252" y="9944862"/>
            <a:ext cx="1739455" cy="53467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9"/>
          <p:cNvSpPr txBox="1"/>
          <p:nvPr>
            <p:ph type="title"/>
          </p:nvPr>
        </p:nvSpPr>
        <p:spPr>
          <a:xfrm>
            <a:off x="378142" y="427736"/>
            <a:ext cx="6806565" cy="1710944"/>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9"/>
          <p:cNvSpPr txBox="1"/>
          <p:nvPr>
            <p:ph idx="1" type="body"/>
          </p:nvPr>
        </p:nvSpPr>
        <p:spPr>
          <a:xfrm>
            <a:off x="378142" y="2459482"/>
            <a:ext cx="6806565" cy="7057644"/>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4" name="Google Shape;24;p9"/>
          <p:cNvSpPr txBox="1"/>
          <p:nvPr>
            <p:ph idx="11" type="ftr"/>
          </p:nvPr>
        </p:nvSpPr>
        <p:spPr>
          <a:xfrm>
            <a:off x="2571369" y="9944862"/>
            <a:ext cx="2420112" cy="53467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9"/>
          <p:cNvSpPr txBox="1"/>
          <p:nvPr>
            <p:ph idx="10" type="dt"/>
          </p:nvPr>
        </p:nvSpPr>
        <p:spPr>
          <a:xfrm>
            <a:off x="378142" y="9944862"/>
            <a:ext cx="1739455" cy="53467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9"/>
          <p:cNvSpPr txBox="1"/>
          <p:nvPr>
            <p:ph idx="12" type="sldNum"/>
          </p:nvPr>
        </p:nvSpPr>
        <p:spPr>
          <a:xfrm>
            <a:off x="5445252" y="9944862"/>
            <a:ext cx="1739455" cy="53467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7" name="Shape 27"/>
        <p:cNvGrpSpPr/>
        <p:nvPr/>
      </p:nvGrpSpPr>
      <p:grpSpPr>
        <a:xfrm>
          <a:off x="0" y="0"/>
          <a:ext cx="0" cy="0"/>
          <a:chOff x="0" y="0"/>
          <a:chExt cx="0" cy="0"/>
        </a:xfrm>
      </p:grpSpPr>
      <p:sp>
        <p:nvSpPr>
          <p:cNvPr id="28" name="Google Shape;28;p10"/>
          <p:cNvSpPr txBox="1"/>
          <p:nvPr>
            <p:ph type="title"/>
          </p:nvPr>
        </p:nvSpPr>
        <p:spPr>
          <a:xfrm>
            <a:off x="378142" y="427736"/>
            <a:ext cx="6806565" cy="1710944"/>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0"/>
          <p:cNvSpPr txBox="1"/>
          <p:nvPr>
            <p:ph idx="1" type="body"/>
          </p:nvPr>
        </p:nvSpPr>
        <p:spPr>
          <a:xfrm>
            <a:off x="378142" y="2459482"/>
            <a:ext cx="3289839" cy="7057644"/>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0" name="Google Shape;30;p10"/>
          <p:cNvSpPr txBox="1"/>
          <p:nvPr>
            <p:ph idx="2" type="body"/>
          </p:nvPr>
        </p:nvSpPr>
        <p:spPr>
          <a:xfrm>
            <a:off x="3894867" y="2459482"/>
            <a:ext cx="3289839" cy="7057644"/>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1" name="Google Shape;31;p10"/>
          <p:cNvSpPr txBox="1"/>
          <p:nvPr>
            <p:ph idx="11" type="ftr"/>
          </p:nvPr>
        </p:nvSpPr>
        <p:spPr>
          <a:xfrm>
            <a:off x="2571369" y="9944862"/>
            <a:ext cx="2420112" cy="53467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0"/>
          <p:cNvSpPr txBox="1"/>
          <p:nvPr>
            <p:ph idx="10" type="dt"/>
          </p:nvPr>
        </p:nvSpPr>
        <p:spPr>
          <a:xfrm>
            <a:off x="378142" y="9944862"/>
            <a:ext cx="1739455" cy="53467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0"/>
          <p:cNvSpPr txBox="1"/>
          <p:nvPr>
            <p:ph idx="12" type="sldNum"/>
          </p:nvPr>
        </p:nvSpPr>
        <p:spPr>
          <a:xfrm>
            <a:off x="5445252" y="9944862"/>
            <a:ext cx="1739455" cy="53467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4" name="Shape 34"/>
        <p:cNvGrpSpPr/>
        <p:nvPr/>
      </p:nvGrpSpPr>
      <p:grpSpPr>
        <a:xfrm>
          <a:off x="0" y="0"/>
          <a:ext cx="0" cy="0"/>
          <a:chOff x="0" y="0"/>
          <a:chExt cx="0" cy="0"/>
        </a:xfrm>
      </p:grpSpPr>
      <p:sp>
        <p:nvSpPr>
          <p:cNvPr id="35" name="Google Shape;35;p11"/>
          <p:cNvSpPr txBox="1"/>
          <p:nvPr>
            <p:ph type="title"/>
          </p:nvPr>
        </p:nvSpPr>
        <p:spPr>
          <a:xfrm>
            <a:off x="378142" y="427736"/>
            <a:ext cx="6806565" cy="1710944"/>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1"/>
          <p:cNvSpPr txBox="1"/>
          <p:nvPr>
            <p:ph idx="11" type="ftr"/>
          </p:nvPr>
        </p:nvSpPr>
        <p:spPr>
          <a:xfrm>
            <a:off x="2571369" y="9944862"/>
            <a:ext cx="2420112" cy="53467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1"/>
          <p:cNvSpPr txBox="1"/>
          <p:nvPr>
            <p:ph idx="10" type="dt"/>
          </p:nvPr>
        </p:nvSpPr>
        <p:spPr>
          <a:xfrm>
            <a:off x="378142" y="9944862"/>
            <a:ext cx="1739455" cy="53467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1"/>
          <p:cNvSpPr txBox="1"/>
          <p:nvPr>
            <p:ph idx="12" type="sldNum"/>
          </p:nvPr>
        </p:nvSpPr>
        <p:spPr>
          <a:xfrm>
            <a:off x="5445252" y="9944862"/>
            <a:ext cx="1739455" cy="53467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6"/>
          <p:cNvSpPr txBox="1"/>
          <p:nvPr>
            <p:ph type="title"/>
          </p:nvPr>
        </p:nvSpPr>
        <p:spPr>
          <a:xfrm>
            <a:off x="378142" y="427736"/>
            <a:ext cx="6806565" cy="1710944"/>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6"/>
          <p:cNvSpPr txBox="1"/>
          <p:nvPr>
            <p:ph idx="1" type="body"/>
          </p:nvPr>
        </p:nvSpPr>
        <p:spPr>
          <a:xfrm>
            <a:off x="378142" y="2459482"/>
            <a:ext cx="6806565" cy="705764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8" name="Google Shape;8;p6"/>
          <p:cNvSpPr txBox="1"/>
          <p:nvPr>
            <p:ph idx="11" type="ftr"/>
          </p:nvPr>
        </p:nvSpPr>
        <p:spPr>
          <a:xfrm>
            <a:off x="2571369" y="9944862"/>
            <a:ext cx="2420112" cy="53467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6"/>
          <p:cNvSpPr txBox="1"/>
          <p:nvPr>
            <p:ph idx="10" type="dt"/>
          </p:nvPr>
        </p:nvSpPr>
        <p:spPr>
          <a:xfrm>
            <a:off x="378142" y="9944862"/>
            <a:ext cx="1739455" cy="53467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 name="Google Shape;10;p6"/>
          <p:cNvSpPr txBox="1"/>
          <p:nvPr>
            <p:ph idx="12" type="sldNum"/>
          </p:nvPr>
        </p:nvSpPr>
        <p:spPr>
          <a:xfrm>
            <a:off x="5445252" y="9944862"/>
            <a:ext cx="1739455" cy="53467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6.jp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10.png"/><Relationship Id="rId7"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jp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image" Target="../media/image5.png"/><Relationship Id="rId8"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www.google.com/travel/search?q=sarova%20panafric&amp;g2lb=4965990%2C4969803%2C72302247%2C72317059%2C72414906%2C72471280%2C72472051%2C72485658%2C72560029%2C72573224%2C72616120%2C72647020%2C72648289%2C72686036%2C72760082%2C72803964%2C72832976%2C72882230%2C72958624%2C72959983%2C72990342%2C73021391%2C73033558&amp;hl=en-IN&amp;gl=in&amp;ssta=1&amp;ts=CAEaRwopEicyJTB4MTgyZjEwZDFjOTc1ZWEyNzoweDU4Y2UzMWQ3Y2YwNjAyMmMSGhIUCgcI6Q8QBxgbEgcI6Q8QBxgcGAEyAhAA&amp;qs=CAEyE0Nnb0lySVNZLVB5NmpPZFlFQUU4AkIJCSwCBs_XMc5YQgkJLAIGz9cxzlg&amp;ap=ugEHcmV2aWV3cw&amp;ictx=111&amp;ved=0CAAQ5JsGahcKEwiI69bdv9eOAxUAAAAAHQAAAAAQDw" TargetMode="External"/><Relationship Id="rId4" Type="http://schemas.openxmlformats.org/officeDocument/2006/relationships/image" Target="../media/image3.png"/><Relationship Id="rId11" Type="http://schemas.openxmlformats.org/officeDocument/2006/relationships/image" Target="../media/image14.png"/><Relationship Id="rId10" Type="http://schemas.openxmlformats.org/officeDocument/2006/relationships/image" Target="../media/image12.png"/><Relationship Id="rId9" Type="http://schemas.openxmlformats.org/officeDocument/2006/relationships/image" Target="../media/image18.png"/><Relationship Id="rId5" Type="http://schemas.openxmlformats.org/officeDocument/2006/relationships/image" Target="../media/image11.png"/><Relationship Id="rId6" Type="http://schemas.openxmlformats.org/officeDocument/2006/relationships/hyperlink" Target="https://www.google.com/travel/search?q=Drunken%20Elephant%20Mara&amp;g2lb=4965990%2C4969803%2C72302247%2C72317059%2C72414906%2C72471280%2C72472051%2C72485658%2C72560029%2C72573224%2C72616120%2C72647020%2C72648289%2C72686036%2C72760082%2C72803964%2C72832976%2C72882230%2C72958624%2C72959983%2C72990342%2C73021391%2C73033558&amp;hl=en-IN&amp;gl=in&amp;ssta=1&amp;ts=CAEaRwopEicyJTB4MTgyZGFkODYyYTM3NjE4OToweGMyYmE4OTMyNjNiOWI3ZGMSGhIUCgcI6Q8QBxgcEgcI6Q8QBxgdGAEyAhAA&amp;qs=CAEyFENnc0kzT19tbmFhbW90M0NBUkFCOAJCCQnct7ljMom6wkIJCdy3uWMyibrC&amp;ap=ugEHcmV2aWV3cw&amp;ictx=111&amp;ved=0CAAQ5JsGahcKEwjY6JvGwNeOAxUAAAAAHQAAAAAQEA" TargetMode="External"/><Relationship Id="rId7" Type="http://schemas.openxmlformats.org/officeDocument/2006/relationships/hyperlink" Target="https://www.google.com/travel/search?q=panari%20nyahururu&amp;g2lb=4965990%2C4969803%2C72302247%2C72317059%2C72414906%2C72471280%2C72472051%2C72485658%2C72560029%2C72573224%2C72616120%2C72647020%2C72648289%2C72686036%2C72760082%2C72803964%2C72832976%2C72882230%2C72958624%2C72959983%2C72990342%2C73021391%2C73033558&amp;hl=en-IN&amp;gl=in&amp;ssta=1&amp;ts=CAEaRwopEicyJTB4MTc4NzYzYmZhN2EzZDA3ZjoweDU1NGU2YTdmZDE1YmE1MTcSGhIUCgcI6Q8QCRgTEgcI6Q8QCRgUGAEyAhAA&amp;qs=CAEyE0Nnb0lsOHJ1aXYzUG1xZFZFQUU4AkIJCRelW9F_ak5VQgkJF6Vb0X9qTlU&amp;ap=ugEHcmV2aWV3cw&amp;ictx=111&amp;ved=0CAAQ5JsGahcKEwjYkOCXwteOAxUAAAAAHQAAAAAQEA" TargetMode="External"/><Relationship Id="rId8"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2" name="Shape 42"/>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2" name="Shape 212"/>
        <p:cNvGrpSpPr/>
        <p:nvPr/>
      </p:nvGrpSpPr>
      <p:grpSpPr>
        <a:xfrm>
          <a:off x="0" y="0"/>
          <a:ext cx="0" cy="0"/>
          <a:chOff x="0" y="0"/>
          <a:chExt cx="0" cy="0"/>
        </a:xfrm>
      </p:grpSpPr>
      <p:sp>
        <p:nvSpPr>
          <p:cNvPr id="213" name="Google Shape;213;g35e2add1cd4_1_21"/>
          <p:cNvSpPr txBox="1"/>
          <p:nvPr/>
        </p:nvSpPr>
        <p:spPr>
          <a:xfrm>
            <a:off x="104150" y="10293750"/>
            <a:ext cx="739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FFFFFF"/>
                </a:solidFill>
                <a:latin typeface="Zen Maru Gothic"/>
                <a:ea typeface="Zen Maru Gothic"/>
                <a:cs typeface="Zen Maru Gothic"/>
                <a:sym typeface="Zen Maru Gothic"/>
              </a:rPr>
              <a:t>www.travelwings.com	 									 		    14</a:t>
            </a:r>
            <a:endParaRPr sz="1200">
              <a:solidFill>
                <a:srgbClr val="FFFFFF"/>
              </a:solidFill>
              <a:latin typeface="Zen Maru Gothic"/>
              <a:ea typeface="Zen Maru Gothic"/>
              <a:cs typeface="Zen Maru Gothic"/>
              <a:sym typeface="Zen Maru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6" name="Shape 46"/>
        <p:cNvGrpSpPr/>
        <p:nvPr/>
      </p:nvGrpSpPr>
      <p:grpSpPr>
        <a:xfrm>
          <a:off x="0" y="0"/>
          <a:ext cx="0" cy="0"/>
          <a:chOff x="0" y="0"/>
          <a:chExt cx="0" cy="0"/>
        </a:xfrm>
      </p:grpSpPr>
      <p:sp>
        <p:nvSpPr>
          <p:cNvPr id="47" name="Google Shape;47;g1d0cc6a02d8_0_0"/>
          <p:cNvSpPr txBox="1"/>
          <p:nvPr/>
        </p:nvSpPr>
        <p:spPr>
          <a:xfrm>
            <a:off x="219317" y="5667158"/>
            <a:ext cx="2154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lang="en-US" sz="3000">
                <a:latin typeface="Caveat"/>
                <a:ea typeface="Caveat"/>
                <a:cs typeface="Caveat"/>
                <a:sym typeface="Caveat"/>
              </a:rPr>
              <a:t>Arrival in</a:t>
            </a:r>
            <a:endParaRPr b="0" i="0" sz="3000" u="none" cap="none" strike="noStrike">
              <a:solidFill>
                <a:srgbClr val="000000"/>
              </a:solidFill>
              <a:latin typeface="Caveat"/>
              <a:ea typeface="Caveat"/>
              <a:cs typeface="Caveat"/>
              <a:sym typeface="Caveat"/>
            </a:endParaRPr>
          </a:p>
        </p:txBody>
      </p:sp>
      <p:sp>
        <p:nvSpPr>
          <p:cNvPr id="48" name="Google Shape;48;g1d0cc6a02d8_0_0"/>
          <p:cNvSpPr txBox="1"/>
          <p:nvPr/>
        </p:nvSpPr>
        <p:spPr>
          <a:xfrm>
            <a:off x="746758" y="7705633"/>
            <a:ext cx="63681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Zen Maru Gothic Medium"/>
                <a:ea typeface="Zen Maru Gothic Medium"/>
                <a:cs typeface="Zen Maru Gothic Medium"/>
                <a:sym typeface="Zen Maru Gothic Medium"/>
              </a:rPr>
              <a:t>Upon your arrival at Jomo Kenyatta International Airport (JKIA), you will be warmly welcomed by your driver-guide and transferred to the Giraffe Centre, situated on the outskirts of Nairobi.</a:t>
            </a:r>
            <a:endParaRPr sz="1200">
              <a:latin typeface="Zen Maru Gothic Medium"/>
              <a:ea typeface="Zen Maru Gothic Medium"/>
              <a:cs typeface="Zen Maru Gothic Medium"/>
              <a:sym typeface="Zen Maru Gothic Medium"/>
            </a:endParaRPr>
          </a:p>
          <a:p>
            <a:pPr indent="0" lvl="0" marL="0" rtl="0" algn="l">
              <a:spcBef>
                <a:spcPts val="0"/>
              </a:spcBef>
              <a:spcAft>
                <a:spcPts val="0"/>
              </a:spcAft>
              <a:buNone/>
            </a:pPr>
            <a:r>
              <a:rPr lang="en-US" sz="1200">
                <a:latin typeface="Zen Maru Gothic Medium"/>
                <a:ea typeface="Zen Maru Gothic Medium"/>
                <a:cs typeface="Zen Maru Gothic Medium"/>
                <a:sym typeface="Zen Maru Gothic Medium"/>
              </a:rPr>
              <a:t>This sanctuary is devoted to the preservation of the endangered Rothschild giraffe.</a:t>
            </a:r>
            <a:endParaRPr sz="1200">
              <a:latin typeface="Zen Maru Gothic Medium"/>
              <a:ea typeface="Zen Maru Gothic Medium"/>
              <a:cs typeface="Zen Maru Gothic Medium"/>
              <a:sym typeface="Zen Maru Gothic Medium"/>
            </a:endParaRPr>
          </a:p>
          <a:p>
            <a:pPr indent="0" lvl="0" marL="0" rtl="0" algn="l">
              <a:spcBef>
                <a:spcPts val="0"/>
              </a:spcBef>
              <a:spcAft>
                <a:spcPts val="0"/>
              </a:spcAft>
              <a:buNone/>
            </a:pPr>
            <a:r>
              <a:rPr lang="en-US" sz="1200">
                <a:latin typeface="Zen Maru Gothic Medium"/>
                <a:ea typeface="Zen Maru Gothic Medium"/>
                <a:cs typeface="Zen Maru Gothic Medium"/>
                <a:sym typeface="Zen Maru Gothic Medium"/>
              </a:rPr>
              <a:t>You'll have the chance to feed and interact with these gentle creatures while learning about ongoing conservation efforts.</a:t>
            </a:r>
            <a:endParaRPr sz="1200">
              <a:latin typeface="Zen Maru Gothic Medium"/>
              <a:ea typeface="Zen Maru Gothic Medium"/>
              <a:cs typeface="Zen Maru Gothic Medium"/>
              <a:sym typeface="Zen Maru Gothic Medium"/>
            </a:endParaRPr>
          </a:p>
          <a:p>
            <a:pPr indent="0" lvl="0" marL="0" rtl="0" algn="l">
              <a:spcBef>
                <a:spcPts val="0"/>
              </a:spcBef>
              <a:spcAft>
                <a:spcPts val="0"/>
              </a:spcAft>
              <a:buNone/>
            </a:pPr>
            <a:r>
              <a:rPr lang="en-US" sz="1200">
                <a:latin typeface="Zen Maru Gothic Medium"/>
                <a:ea typeface="Zen Maru Gothic Medium"/>
                <a:cs typeface="Zen Maru Gothic Medium"/>
                <a:sym typeface="Zen Maru Gothic Medium"/>
              </a:rPr>
              <a:t>Following your visit, a snack box will be provided before proceeding to your hotel in Nairobi for check-in.</a:t>
            </a:r>
            <a:endParaRPr sz="1200">
              <a:latin typeface="Zen Maru Gothic Medium"/>
              <a:ea typeface="Zen Maru Gothic Medium"/>
              <a:cs typeface="Zen Maru Gothic Medium"/>
              <a:sym typeface="Zen Maru Gothic Medium"/>
            </a:endParaRPr>
          </a:p>
          <a:p>
            <a:pPr indent="0" lvl="0" marL="0" rtl="0" algn="l">
              <a:spcBef>
                <a:spcPts val="0"/>
              </a:spcBef>
              <a:spcAft>
                <a:spcPts val="0"/>
              </a:spcAft>
              <a:buNone/>
            </a:pPr>
            <a:r>
              <a:rPr lang="en-US" sz="1200">
                <a:latin typeface="Zen Maru Gothic Medium"/>
                <a:ea typeface="Zen Maru Gothic Medium"/>
                <a:cs typeface="Zen Maru Gothic Medium"/>
                <a:sym typeface="Zen Maru Gothic Medium"/>
              </a:rPr>
              <a:t>The remainder of the day is free for you to relax and recover from your journey.</a:t>
            </a:r>
            <a:endParaRPr sz="1200">
              <a:latin typeface="Zen Maru Gothic Medium"/>
              <a:ea typeface="Zen Maru Gothic Medium"/>
              <a:cs typeface="Zen Maru Gothic Medium"/>
              <a:sym typeface="Zen Maru Gothic Medium"/>
            </a:endParaRPr>
          </a:p>
          <a:p>
            <a:pPr indent="0" lvl="0" marL="0" rtl="0" algn="l">
              <a:spcBef>
                <a:spcPts val="0"/>
              </a:spcBef>
              <a:spcAft>
                <a:spcPts val="0"/>
              </a:spcAft>
              <a:buNone/>
            </a:pPr>
            <a:r>
              <a:rPr lang="en-US" sz="1200">
                <a:latin typeface="Zen Maru Gothic Medium"/>
                <a:ea typeface="Zen Maru Gothic Medium"/>
                <a:cs typeface="Zen Maru Gothic Medium"/>
                <a:sym typeface="Zen Maru Gothic Medium"/>
              </a:rPr>
              <a:t>Overnight stay in hotel at Nairobi.</a:t>
            </a:r>
            <a:endParaRPr sz="1200">
              <a:latin typeface="Zen Maru Gothic Medium"/>
              <a:ea typeface="Zen Maru Gothic Medium"/>
              <a:cs typeface="Zen Maru Gothic Medium"/>
              <a:sym typeface="Zen Maru Gothic Medium"/>
            </a:endParaRPr>
          </a:p>
          <a:p>
            <a:pPr indent="0" lvl="0" marL="0" rtl="0" algn="l">
              <a:spcBef>
                <a:spcPts val="0"/>
              </a:spcBef>
              <a:spcAft>
                <a:spcPts val="0"/>
              </a:spcAft>
              <a:buNone/>
            </a:pPr>
            <a:r>
              <a:rPr b="1" lang="en-US" sz="1200">
                <a:latin typeface="Zen Maru Gothic"/>
                <a:ea typeface="Zen Maru Gothic"/>
                <a:cs typeface="Zen Maru Gothic"/>
                <a:sym typeface="Zen Maru Gothic"/>
              </a:rPr>
              <a:t>Meal : Snack Box</a:t>
            </a:r>
            <a:endParaRPr b="1" sz="1200">
              <a:latin typeface="Zen Maru Gothic"/>
              <a:ea typeface="Zen Maru Gothic"/>
              <a:cs typeface="Zen Maru Gothic"/>
              <a:sym typeface="Zen Maru Gothic"/>
            </a:endParaRPr>
          </a:p>
        </p:txBody>
      </p:sp>
      <p:sp>
        <p:nvSpPr>
          <p:cNvPr id="49" name="Google Shape;49;g1d0cc6a02d8_0_0"/>
          <p:cNvSpPr txBox="1"/>
          <p:nvPr/>
        </p:nvSpPr>
        <p:spPr>
          <a:xfrm>
            <a:off x="143117" y="5891058"/>
            <a:ext cx="46431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0"/>
              <a:buFont typeface="Arial"/>
              <a:buNone/>
            </a:pPr>
            <a:r>
              <a:rPr b="1" lang="en-US" sz="9000">
                <a:solidFill>
                  <a:srgbClr val="E31F26"/>
                </a:solidFill>
                <a:latin typeface="Zen Maru Gothic"/>
                <a:ea typeface="Zen Maru Gothic"/>
                <a:cs typeface="Zen Maru Gothic"/>
                <a:sym typeface="Zen Maru Gothic"/>
              </a:rPr>
              <a:t>Nairobi</a:t>
            </a:r>
            <a:endParaRPr b="1" i="0" sz="9000" u="none" cap="none" strike="noStrike">
              <a:solidFill>
                <a:srgbClr val="E31F26"/>
              </a:solidFill>
              <a:latin typeface="Zen Maru Gothic"/>
              <a:ea typeface="Zen Maru Gothic"/>
              <a:cs typeface="Zen Maru Gothic"/>
              <a:sym typeface="Zen Maru Gothic"/>
            </a:endParaRPr>
          </a:p>
        </p:txBody>
      </p:sp>
      <p:sp>
        <p:nvSpPr>
          <p:cNvPr id="50" name="Google Shape;50;g1d0cc6a02d8_0_0"/>
          <p:cNvSpPr txBox="1"/>
          <p:nvPr/>
        </p:nvSpPr>
        <p:spPr>
          <a:xfrm>
            <a:off x="193917" y="7038758"/>
            <a:ext cx="48336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lang="en-US" sz="2500">
                <a:latin typeface="Caveat"/>
                <a:ea typeface="Caveat"/>
                <a:cs typeface="Caveat"/>
                <a:sym typeface="Caveat"/>
              </a:rPr>
              <a:t>Giraffe Centre Visit &amp; Transfer to Hotel</a:t>
            </a:r>
            <a:endParaRPr b="0" i="0" sz="2500" u="none" cap="none" strike="noStrike">
              <a:solidFill>
                <a:srgbClr val="000000"/>
              </a:solidFill>
              <a:latin typeface="Caveat"/>
              <a:ea typeface="Caveat"/>
              <a:cs typeface="Caveat"/>
              <a:sym typeface="Caveat"/>
            </a:endParaRPr>
          </a:p>
        </p:txBody>
      </p:sp>
      <p:sp>
        <p:nvSpPr>
          <p:cNvPr id="51" name="Google Shape;51;g1d0cc6a02d8_0_0"/>
          <p:cNvSpPr txBox="1"/>
          <p:nvPr/>
        </p:nvSpPr>
        <p:spPr>
          <a:xfrm>
            <a:off x="104150" y="10293750"/>
            <a:ext cx="739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Zen Maru Gothic"/>
                <a:ea typeface="Zen Maru Gothic"/>
                <a:cs typeface="Zen Maru Gothic"/>
                <a:sym typeface="Zen Maru Gothic"/>
              </a:rPr>
              <a:t>www.travelwings.com	 									 		    02</a:t>
            </a:r>
            <a:endParaRPr sz="1200">
              <a:latin typeface="Zen Maru Gothic"/>
              <a:ea typeface="Zen Maru Gothic"/>
              <a:cs typeface="Zen Maru Gothic"/>
              <a:sym typeface="Zen Maru Gothic"/>
            </a:endParaRPr>
          </a:p>
        </p:txBody>
      </p:sp>
      <p:cxnSp>
        <p:nvCxnSpPr>
          <p:cNvPr id="52" name="Google Shape;52;g1d0cc6a02d8_0_0"/>
          <p:cNvCxnSpPr/>
          <p:nvPr/>
        </p:nvCxnSpPr>
        <p:spPr>
          <a:xfrm>
            <a:off x="393599" y="7915075"/>
            <a:ext cx="0" cy="1751700"/>
          </a:xfrm>
          <a:prstGeom prst="straightConnector1">
            <a:avLst/>
          </a:prstGeom>
          <a:noFill/>
          <a:ln cap="flat" cmpd="sng" w="9525">
            <a:solidFill>
              <a:schemeClr val="dk1"/>
            </a:solidFill>
            <a:prstDash val="solid"/>
            <a:round/>
            <a:headEnd len="med" w="med" type="none"/>
            <a:tailEnd len="med" w="med" type="none"/>
          </a:ln>
        </p:spPr>
      </p:cxnSp>
      <p:pic>
        <p:nvPicPr>
          <p:cNvPr id="53" name="Google Shape;53;g1d0cc6a02d8_0_0" title="icon fir PPT 01.png"/>
          <p:cNvPicPr preferRelativeResize="0"/>
          <p:nvPr/>
        </p:nvPicPr>
        <p:blipFill>
          <a:blip r:embed="rId4">
            <a:alphaModFix/>
          </a:blip>
          <a:stretch>
            <a:fillRect/>
          </a:stretch>
        </p:blipFill>
        <p:spPr>
          <a:xfrm>
            <a:off x="165000" y="7686475"/>
            <a:ext cx="457199" cy="457199"/>
          </a:xfrm>
          <a:prstGeom prst="rect">
            <a:avLst/>
          </a:prstGeom>
          <a:noFill/>
          <a:ln>
            <a:noFill/>
          </a:ln>
        </p:spPr>
      </p:pic>
      <p:pic>
        <p:nvPicPr>
          <p:cNvPr id="54" name="Google Shape;54;g1d0cc6a02d8_0_0" title="icon fir PPT 02.png"/>
          <p:cNvPicPr preferRelativeResize="0"/>
          <p:nvPr/>
        </p:nvPicPr>
        <p:blipFill>
          <a:blip r:embed="rId5">
            <a:alphaModFix/>
          </a:blip>
          <a:stretch>
            <a:fillRect/>
          </a:stretch>
        </p:blipFill>
        <p:spPr>
          <a:xfrm>
            <a:off x="165000" y="8270375"/>
            <a:ext cx="457199" cy="457199"/>
          </a:xfrm>
          <a:prstGeom prst="rect">
            <a:avLst/>
          </a:prstGeom>
          <a:noFill/>
          <a:ln>
            <a:noFill/>
          </a:ln>
        </p:spPr>
      </p:pic>
      <p:pic>
        <p:nvPicPr>
          <p:cNvPr id="55" name="Google Shape;55;g1d0cc6a02d8_0_0" title="icon fir PPT 03.png"/>
          <p:cNvPicPr preferRelativeResize="0"/>
          <p:nvPr/>
        </p:nvPicPr>
        <p:blipFill>
          <a:blip r:embed="rId6">
            <a:alphaModFix/>
          </a:blip>
          <a:stretch>
            <a:fillRect/>
          </a:stretch>
        </p:blipFill>
        <p:spPr>
          <a:xfrm>
            <a:off x="165000" y="8854275"/>
            <a:ext cx="457199" cy="457199"/>
          </a:xfrm>
          <a:prstGeom prst="rect">
            <a:avLst/>
          </a:prstGeom>
          <a:noFill/>
          <a:ln>
            <a:noFill/>
          </a:ln>
        </p:spPr>
      </p:pic>
      <p:pic>
        <p:nvPicPr>
          <p:cNvPr id="56" name="Google Shape;56;g1d0cc6a02d8_0_0" title="icon fir PPT 04.png"/>
          <p:cNvPicPr preferRelativeResize="0"/>
          <p:nvPr/>
        </p:nvPicPr>
        <p:blipFill>
          <a:blip r:embed="rId7">
            <a:alphaModFix/>
          </a:blip>
          <a:stretch>
            <a:fillRect/>
          </a:stretch>
        </p:blipFill>
        <p:spPr>
          <a:xfrm>
            <a:off x="165000" y="9438175"/>
            <a:ext cx="457199" cy="4571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 name="Shape 60"/>
        <p:cNvGrpSpPr/>
        <p:nvPr/>
      </p:nvGrpSpPr>
      <p:grpSpPr>
        <a:xfrm>
          <a:off x="0" y="0"/>
          <a:ext cx="0" cy="0"/>
          <a:chOff x="0" y="0"/>
          <a:chExt cx="0" cy="0"/>
        </a:xfrm>
      </p:grpSpPr>
      <p:sp>
        <p:nvSpPr>
          <p:cNvPr id="61" name="Google Shape;61;g322c9408109_0_71"/>
          <p:cNvSpPr txBox="1"/>
          <p:nvPr/>
        </p:nvSpPr>
        <p:spPr>
          <a:xfrm>
            <a:off x="167850" y="5273825"/>
            <a:ext cx="30174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lang="en-US" sz="3000">
                <a:latin typeface="Caveat"/>
                <a:ea typeface="Caveat"/>
                <a:cs typeface="Caveat"/>
                <a:sym typeface="Caveat"/>
              </a:rPr>
              <a:t>Nairobi to</a:t>
            </a:r>
            <a:endParaRPr b="0" i="0" sz="3000" u="none" cap="none" strike="noStrike">
              <a:solidFill>
                <a:srgbClr val="000000"/>
              </a:solidFill>
              <a:latin typeface="Caveat"/>
              <a:ea typeface="Caveat"/>
              <a:cs typeface="Caveat"/>
              <a:sym typeface="Caveat"/>
            </a:endParaRPr>
          </a:p>
        </p:txBody>
      </p:sp>
      <p:sp>
        <p:nvSpPr>
          <p:cNvPr id="62" name="Google Shape;62;g322c9408109_0_71"/>
          <p:cNvSpPr txBox="1"/>
          <p:nvPr/>
        </p:nvSpPr>
        <p:spPr>
          <a:xfrm>
            <a:off x="704600" y="7523000"/>
            <a:ext cx="61323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Zen Maru Gothic Medium"/>
                <a:ea typeface="Zen Maru Gothic Medium"/>
                <a:cs typeface="Zen Maru Gothic Medium"/>
                <a:sym typeface="Zen Maru Gothic Medium"/>
              </a:rPr>
              <a:t>After breakfast, you will depart for the world-renowned Maasai Mara National Reserve, one of Kenya’s premier wildlife havens.</a:t>
            </a:r>
            <a:endParaRPr sz="1200">
              <a:latin typeface="Zen Maru Gothic Medium"/>
              <a:ea typeface="Zen Maru Gothic Medium"/>
              <a:cs typeface="Zen Maru Gothic Medium"/>
              <a:sym typeface="Zen Maru Gothic Medium"/>
            </a:endParaRPr>
          </a:p>
          <a:p>
            <a:pPr indent="0" lvl="0" marL="0" rtl="0" algn="l">
              <a:spcBef>
                <a:spcPts val="0"/>
              </a:spcBef>
              <a:spcAft>
                <a:spcPts val="0"/>
              </a:spcAft>
              <a:buNone/>
            </a:pPr>
            <a:r>
              <a:rPr lang="en-US" sz="1200">
                <a:latin typeface="Zen Maru Gothic Medium"/>
                <a:ea typeface="Zen Maru Gothic Medium"/>
                <a:cs typeface="Zen Maru Gothic Medium"/>
                <a:sym typeface="Zen Maru Gothic Medium"/>
              </a:rPr>
              <a:t>Your journey will take you through the picturesque Great Rift Valley, offering stunning vistas of expansive plains and rolling hills.</a:t>
            </a:r>
            <a:endParaRPr sz="1200">
              <a:latin typeface="Zen Maru Gothic Medium"/>
              <a:ea typeface="Zen Maru Gothic Medium"/>
              <a:cs typeface="Zen Maru Gothic Medium"/>
              <a:sym typeface="Zen Maru Gothic Medium"/>
            </a:endParaRPr>
          </a:p>
          <a:p>
            <a:pPr indent="0" lvl="0" marL="0" rtl="0" algn="l">
              <a:spcBef>
                <a:spcPts val="0"/>
              </a:spcBef>
              <a:spcAft>
                <a:spcPts val="0"/>
              </a:spcAft>
              <a:buNone/>
            </a:pPr>
            <a:r>
              <a:rPr lang="en-US" sz="1200">
                <a:latin typeface="Zen Maru Gothic Medium"/>
                <a:ea typeface="Zen Maru Gothic Medium"/>
                <a:cs typeface="Zen Maru Gothic Medium"/>
                <a:sym typeface="Zen Maru Gothic Medium"/>
              </a:rPr>
              <a:t>Upon arrival in the Maasai Mara, you’ll check in at your lodge and enjoy a freshly prepared hot lunch.</a:t>
            </a:r>
            <a:endParaRPr sz="1200">
              <a:latin typeface="Zen Maru Gothic Medium"/>
              <a:ea typeface="Zen Maru Gothic Medium"/>
              <a:cs typeface="Zen Maru Gothic Medium"/>
              <a:sym typeface="Zen Maru Gothic Medium"/>
            </a:endParaRPr>
          </a:p>
          <a:p>
            <a:pPr indent="0" lvl="0" marL="0" rtl="0" algn="l">
              <a:spcBef>
                <a:spcPts val="0"/>
              </a:spcBef>
              <a:spcAft>
                <a:spcPts val="0"/>
              </a:spcAft>
              <a:buNone/>
            </a:pPr>
            <a:r>
              <a:rPr lang="en-US" sz="1200">
                <a:latin typeface="Zen Maru Gothic Medium"/>
                <a:ea typeface="Zen Maru Gothic Medium"/>
                <a:cs typeface="Zen Maru Gothic Medium"/>
                <a:sym typeface="Zen Maru Gothic Medium"/>
              </a:rPr>
              <a:t>Later in the afternoon, set out on your first thrilling game drive through the reserve. The Maasai Mara is celebrated for its rich wildlife, including lions, elephants, giraffes, cheetahs, and more.</a:t>
            </a:r>
            <a:endParaRPr sz="1200">
              <a:latin typeface="Zen Maru Gothic Medium"/>
              <a:ea typeface="Zen Maru Gothic Medium"/>
              <a:cs typeface="Zen Maru Gothic Medium"/>
              <a:sym typeface="Zen Maru Gothic Medium"/>
            </a:endParaRPr>
          </a:p>
          <a:p>
            <a:pPr indent="0" lvl="0" marL="0" rtl="0" algn="l">
              <a:spcBef>
                <a:spcPts val="0"/>
              </a:spcBef>
              <a:spcAft>
                <a:spcPts val="0"/>
              </a:spcAft>
              <a:buNone/>
            </a:pPr>
            <a:r>
              <a:rPr lang="en-US" sz="1200">
                <a:solidFill>
                  <a:schemeClr val="dk1"/>
                </a:solidFill>
                <a:latin typeface="Zen Maru Gothic Medium"/>
                <a:ea typeface="Zen Maru Gothic Medium"/>
                <a:cs typeface="Zen Maru Gothic Medium"/>
                <a:sym typeface="Zen Maru Gothic Medium"/>
              </a:rPr>
              <a:t>The Mara is also the stage for the famous Great Migration of wildebeest and zebras (season permitting).</a:t>
            </a:r>
            <a:endParaRPr sz="1200">
              <a:solidFill>
                <a:schemeClr val="dk1"/>
              </a:solidFill>
              <a:latin typeface="Zen Maru Gothic Medium"/>
              <a:ea typeface="Zen Maru Gothic Medium"/>
              <a:cs typeface="Zen Maru Gothic Medium"/>
              <a:sym typeface="Zen Maru Gothic Medium"/>
            </a:endParaRPr>
          </a:p>
          <a:p>
            <a:pPr indent="0" lvl="0" marL="0" rtl="0" algn="l">
              <a:spcBef>
                <a:spcPts val="0"/>
              </a:spcBef>
              <a:spcAft>
                <a:spcPts val="0"/>
              </a:spcAft>
              <a:buNone/>
            </a:pPr>
            <a:r>
              <a:rPr lang="en-US" sz="1200">
                <a:solidFill>
                  <a:schemeClr val="dk1"/>
                </a:solidFill>
                <a:latin typeface="Zen Maru Gothic Medium"/>
                <a:ea typeface="Zen Maru Gothic Medium"/>
                <a:cs typeface="Zen Maru Gothic Medium"/>
                <a:sym typeface="Zen Maru Gothic Medium"/>
              </a:rPr>
              <a:t>Dinner and overnight stay in the Maasai Mara.</a:t>
            </a:r>
            <a:endParaRPr sz="1200">
              <a:solidFill>
                <a:schemeClr val="dk1"/>
              </a:solidFill>
              <a:latin typeface="Zen Maru Gothic Medium"/>
              <a:ea typeface="Zen Maru Gothic Medium"/>
              <a:cs typeface="Zen Maru Gothic Medium"/>
              <a:sym typeface="Zen Maru Gothic Medium"/>
            </a:endParaRPr>
          </a:p>
          <a:p>
            <a:pPr indent="0" lvl="0" marL="0" rtl="0" algn="l">
              <a:spcBef>
                <a:spcPts val="0"/>
              </a:spcBef>
              <a:spcAft>
                <a:spcPts val="0"/>
              </a:spcAft>
              <a:buNone/>
            </a:pPr>
            <a:r>
              <a:rPr b="1" lang="en-US" sz="1200">
                <a:solidFill>
                  <a:schemeClr val="dk1"/>
                </a:solidFill>
                <a:latin typeface="Zen Maru Gothic"/>
                <a:ea typeface="Zen Maru Gothic"/>
                <a:cs typeface="Zen Maru Gothic"/>
                <a:sym typeface="Zen Maru Gothic"/>
              </a:rPr>
              <a:t>Meal Plan: Breakfast, Lunch &amp; Dinner</a:t>
            </a:r>
            <a:endParaRPr sz="1200">
              <a:latin typeface="Zen Maru Gothic Medium"/>
              <a:ea typeface="Zen Maru Gothic Medium"/>
              <a:cs typeface="Zen Maru Gothic Medium"/>
              <a:sym typeface="Zen Maru Gothic Medium"/>
            </a:endParaRPr>
          </a:p>
        </p:txBody>
      </p:sp>
      <p:sp>
        <p:nvSpPr>
          <p:cNvPr id="63" name="Google Shape;63;g322c9408109_0_71"/>
          <p:cNvSpPr txBox="1"/>
          <p:nvPr/>
        </p:nvSpPr>
        <p:spPr>
          <a:xfrm>
            <a:off x="97850" y="5522933"/>
            <a:ext cx="6903600" cy="149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0"/>
              <a:buFont typeface="Arial"/>
              <a:buNone/>
            </a:pPr>
            <a:r>
              <a:rPr b="1" lang="en-US" sz="8500">
                <a:solidFill>
                  <a:srgbClr val="E31F26"/>
                </a:solidFill>
                <a:latin typeface="Zen Maru Gothic"/>
                <a:ea typeface="Zen Maru Gothic"/>
                <a:cs typeface="Zen Maru Gothic"/>
                <a:sym typeface="Zen Maru Gothic"/>
              </a:rPr>
              <a:t>Maasai Mara</a:t>
            </a:r>
            <a:endParaRPr b="1" i="0" sz="8500" u="none" cap="none" strike="noStrike">
              <a:solidFill>
                <a:srgbClr val="E31F26"/>
              </a:solidFill>
              <a:latin typeface="Zen Maru Gothic"/>
              <a:ea typeface="Zen Maru Gothic"/>
              <a:cs typeface="Zen Maru Gothic"/>
              <a:sym typeface="Zen Maru Gothic"/>
            </a:endParaRPr>
          </a:p>
        </p:txBody>
      </p:sp>
      <p:sp>
        <p:nvSpPr>
          <p:cNvPr id="64" name="Google Shape;64;g322c9408109_0_71"/>
          <p:cNvSpPr txBox="1"/>
          <p:nvPr/>
        </p:nvSpPr>
        <p:spPr>
          <a:xfrm>
            <a:off x="275650" y="6780033"/>
            <a:ext cx="37161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lang="en-US" sz="2500">
                <a:latin typeface="Caveat"/>
                <a:ea typeface="Caveat"/>
                <a:cs typeface="Caveat"/>
                <a:sym typeface="Caveat"/>
              </a:rPr>
              <a:t>Afternoon Game Drive</a:t>
            </a:r>
            <a:endParaRPr b="0" i="0" sz="2500" u="none" cap="none" strike="noStrike">
              <a:solidFill>
                <a:srgbClr val="000000"/>
              </a:solidFill>
              <a:latin typeface="Caveat"/>
              <a:ea typeface="Caveat"/>
              <a:cs typeface="Caveat"/>
              <a:sym typeface="Caveat"/>
            </a:endParaRPr>
          </a:p>
        </p:txBody>
      </p:sp>
      <p:sp>
        <p:nvSpPr>
          <p:cNvPr id="65" name="Google Shape;65;g322c9408109_0_71"/>
          <p:cNvSpPr txBox="1"/>
          <p:nvPr/>
        </p:nvSpPr>
        <p:spPr>
          <a:xfrm>
            <a:off x="104150" y="10293750"/>
            <a:ext cx="739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Zen Maru Gothic"/>
                <a:ea typeface="Zen Maru Gothic"/>
                <a:cs typeface="Zen Maru Gothic"/>
                <a:sym typeface="Zen Maru Gothic"/>
              </a:rPr>
              <a:t>www.travelwings.com	 									 		    04</a:t>
            </a:r>
            <a:endParaRPr sz="1200">
              <a:latin typeface="Zen Maru Gothic"/>
              <a:ea typeface="Zen Maru Gothic"/>
              <a:cs typeface="Zen Maru Gothic"/>
              <a:sym typeface="Zen Maru Gothic"/>
            </a:endParaRPr>
          </a:p>
        </p:txBody>
      </p:sp>
      <p:pic>
        <p:nvPicPr>
          <p:cNvPr id="66" name="Google Shape;66;g322c9408109_0_71"/>
          <p:cNvPicPr preferRelativeResize="0"/>
          <p:nvPr/>
        </p:nvPicPr>
        <p:blipFill rotWithShape="1">
          <a:blip r:embed="rId4">
            <a:alphaModFix/>
          </a:blip>
          <a:srcRect b="429610" l="0" r="-178551" t="-608161"/>
          <a:stretch/>
        </p:blipFill>
        <p:spPr>
          <a:xfrm>
            <a:off x="152400" y="152400"/>
            <a:ext cx="4038600" cy="3609975"/>
          </a:xfrm>
          <a:prstGeom prst="rect">
            <a:avLst/>
          </a:prstGeom>
          <a:noFill/>
          <a:ln>
            <a:noFill/>
          </a:ln>
        </p:spPr>
      </p:pic>
      <p:pic>
        <p:nvPicPr>
          <p:cNvPr id="67" name="Google Shape;67;g322c9408109_0_71"/>
          <p:cNvPicPr preferRelativeResize="0"/>
          <p:nvPr/>
        </p:nvPicPr>
        <p:blipFill rotWithShape="1">
          <a:blip r:embed="rId4">
            <a:alphaModFix/>
          </a:blip>
          <a:srcRect b="275449" l="127450" r="-127450" t="-275449"/>
          <a:stretch/>
        </p:blipFill>
        <p:spPr>
          <a:xfrm>
            <a:off x="4343400" y="152400"/>
            <a:ext cx="3060700" cy="2735862"/>
          </a:xfrm>
          <a:prstGeom prst="rect">
            <a:avLst/>
          </a:prstGeom>
          <a:noFill/>
          <a:ln>
            <a:noFill/>
          </a:ln>
        </p:spPr>
      </p:pic>
      <p:cxnSp>
        <p:nvCxnSpPr>
          <p:cNvPr id="68" name="Google Shape;68;g322c9408109_0_71"/>
          <p:cNvCxnSpPr/>
          <p:nvPr/>
        </p:nvCxnSpPr>
        <p:spPr>
          <a:xfrm>
            <a:off x="393599" y="7915075"/>
            <a:ext cx="0" cy="1751700"/>
          </a:xfrm>
          <a:prstGeom prst="straightConnector1">
            <a:avLst/>
          </a:prstGeom>
          <a:noFill/>
          <a:ln cap="flat" cmpd="sng" w="9525">
            <a:solidFill>
              <a:schemeClr val="dk1"/>
            </a:solidFill>
            <a:prstDash val="solid"/>
            <a:round/>
            <a:headEnd len="med" w="med" type="none"/>
            <a:tailEnd len="med" w="med" type="none"/>
          </a:ln>
        </p:spPr>
      </p:cxnSp>
      <p:pic>
        <p:nvPicPr>
          <p:cNvPr id="69" name="Google Shape;69;g322c9408109_0_71" title="kenya wildlife.png"/>
          <p:cNvPicPr preferRelativeResize="0"/>
          <p:nvPr/>
        </p:nvPicPr>
        <p:blipFill rotWithShape="1">
          <a:blip r:embed="rId5">
            <a:alphaModFix/>
          </a:blip>
          <a:srcRect b="0" l="0" r="0" t="0"/>
          <a:stretch/>
        </p:blipFill>
        <p:spPr>
          <a:xfrm>
            <a:off x="165000" y="7610275"/>
            <a:ext cx="457199" cy="457199"/>
          </a:xfrm>
          <a:prstGeom prst="rect">
            <a:avLst/>
          </a:prstGeom>
          <a:noFill/>
          <a:ln>
            <a:noFill/>
          </a:ln>
        </p:spPr>
      </p:pic>
      <p:pic>
        <p:nvPicPr>
          <p:cNvPr id="70" name="Google Shape;70;g322c9408109_0_71" title="Food.png"/>
          <p:cNvPicPr preferRelativeResize="0"/>
          <p:nvPr/>
        </p:nvPicPr>
        <p:blipFill rotWithShape="1">
          <a:blip r:embed="rId6">
            <a:alphaModFix/>
          </a:blip>
          <a:srcRect b="0" l="0" r="0" t="0"/>
          <a:stretch/>
        </p:blipFill>
        <p:spPr>
          <a:xfrm>
            <a:off x="165000" y="8270375"/>
            <a:ext cx="457199" cy="457199"/>
          </a:xfrm>
          <a:prstGeom prst="rect">
            <a:avLst/>
          </a:prstGeom>
          <a:noFill/>
          <a:ln>
            <a:noFill/>
          </a:ln>
        </p:spPr>
      </p:pic>
      <p:pic>
        <p:nvPicPr>
          <p:cNvPr id="71" name="Google Shape;71;g322c9408109_0_71" title="Drive.png"/>
          <p:cNvPicPr preferRelativeResize="0"/>
          <p:nvPr/>
        </p:nvPicPr>
        <p:blipFill rotWithShape="1">
          <a:blip r:embed="rId7">
            <a:alphaModFix/>
          </a:blip>
          <a:srcRect b="0" l="0" r="0" t="0"/>
          <a:stretch/>
        </p:blipFill>
        <p:spPr>
          <a:xfrm>
            <a:off x="165000" y="8854275"/>
            <a:ext cx="457199" cy="457199"/>
          </a:xfrm>
          <a:prstGeom prst="rect">
            <a:avLst/>
          </a:prstGeom>
          <a:noFill/>
          <a:ln>
            <a:noFill/>
          </a:ln>
        </p:spPr>
      </p:pic>
      <p:pic>
        <p:nvPicPr>
          <p:cNvPr id="72" name="Google Shape;72;g322c9408109_0_71" title="icon fir PPT 03.png"/>
          <p:cNvPicPr preferRelativeResize="0"/>
          <p:nvPr/>
        </p:nvPicPr>
        <p:blipFill rotWithShape="1">
          <a:blip r:embed="rId8">
            <a:alphaModFix/>
          </a:blip>
          <a:srcRect b="0" l="0" r="0" t="0"/>
          <a:stretch/>
        </p:blipFill>
        <p:spPr>
          <a:xfrm>
            <a:off x="165000" y="9438175"/>
            <a:ext cx="457199" cy="4571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 name="Shape 76"/>
        <p:cNvGrpSpPr/>
        <p:nvPr/>
      </p:nvGrpSpPr>
      <p:grpSpPr>
        <a:xfrm>
          <a:off x="0" y="0"/>
          <a:ext cx="0" cy="0"/>
          <a:chOff x="0" y="0"/>
          <a:chExt cx="0" cy="0"/>
        </a:xfrm>
      </p:grpSpPr>
      <p:sp>
        <p:nvSpPr>
          <p:cNvPr id="77" name="Google Shape;77;g35e2add1cd4_1_0"/>
          <p:cNvSpPr txBox="1"/>
          <p:nvPr/>
        </p:nvSpPr>
        <p:spPr>
          <a:xfrm>
            <a:off x="490250" y="6037575"/>
            <a:ext cx="40917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lang="en-US" sz="3000">
                <a:latin typeface="Caveat"/>
                <a:ea typeface="Caveat"/>
                <a:cs typeface="Caveat"/>
                <a:sym typeface="Caveat"/>
              </a:rPr>
              <a:t>Full-Day Game Drive in</a:t>
            </a:r>
            <a:endParaRPr b="0" i="0" sz="3000" u="none" cap="none" strike="noStrike">
              <a:solidFill>
                <a:srgbClr val="000000"/>
              </a:solidFill>
              <a:latin typeface="Caveat"/>
              <a:ea typeface="Caveat"/>
              <a:cs typeface="Caveat"/>
              <a:sym typeface="Caveat"/>
            </a:endParaRPr>
          </a:p>
        </p:txBody>
      </p:sp>
      <p:sp>
        <p:nvSpPr>
          <p:cNvPr id="78" name="Google Shape;78;g35e2add1cd4_1_0"/>
          <p:cNvSpPr txBox="1"/>
          <p:nvPr/>
        </p:nvSpPr>
        <p:spPr>
          <a:xfrm>
            <a:off x="396450" y="7580750"/>
            <a:ext cx="5460900" cy="27705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Zen Maru Gothic Medium"/>
              <a:buChar char="➢"/>
            </a:pPr>
            <a:r>
              <a:rPr lang="en-US" sz="1200">
                <a:latin typeface="Zen Maru Gothic Medium"/>
                <a:ea typeface="Zen Maru Gothic Medium"/>
                <a:cs typeface="Zen Maru Gothic Medium"/>
                <a:sym typeface="Zen Maru Gothic Medium"/>
              </a:rPr>
              <a:t>After a hearty breakfast, prepare for a full-day adventure in the Maasai Mara with an extended game drive across the reserve.</a:t>
            </a:r>
            <a:endParaRPr sz="1200">
              <a:latin typeface="Zen Maru Gothic Medium"/>
              <a:ea typeface="Zen Maru Gothic Medium"/>
              <a:cs typeface="Zen Maru Gothic Medium"/>
              <a:sym typeface="Zen Maru Gothic Medium"/>
            </a:endParaRPr>
          </a:p>
          <a:p>
            <a:pPr indent="-304800" lvl="0" marL="457200" rtl="0" algn="l">
              <a:spcBef>
                <a:spcPts val="0"/>
              </a:spcBef>
              <a:spcAft>
                <a:spcPts val="0"/>
              </a:spcAft>
              <a:buSzPts val="1200"/>
              <a:buFont typeface="Zen Maru Gothic Medium"/>
              <a:buChar char="➢"/>
            </a:pPr>
            <a:r>
              <a:rPr lang="en-US" sz="1200">
                <a:latin typeface="Zen Maru Gothic Medium"/>
                <a:ea typeface="Zen Maru Gothic Medium"/>
                <a:cs typeface="Zen Maru Gothic Medium"/>
                <a:sym typeface="Zen Maru Gothic Medium"/>
              </a:rPr>
              <a:t>A packed lunch will be provided, which you’ll enjoy at a picturesque picnic spot within the park.</a:t>
            </a:r>
            <a:endParaRPr sz="1200">
              <a:latin typeface="Zen Maru Gothic Medium"/>
              <a:ea typeface="Zen Maru Gothic Medium"/>
              <a:cs typeface="Zen Maru Gothic Medium"/>
              <a:sym typeface="Zen Maru Gothic Medium"/>
            </a:endParaRPr>
          </a:p>
          <a:p>
            <a:pPr indent="-304800" lvl="0" marL="457200" rtl="0" algn="l">
              <a:spcBef>
                <a:spcPts val="0"/>
              </a:spcBef>
              <a:spcAft>
                <a:spcPts val="0"/>
              </a:spcAft>
              <a:buSzPts val="1200"/>
              <a:buFont typeface="Zen Maru Gothic Medium"/>
              <a:buChar char="➢"/>
            </a:pPr>
            <a:r>
              <a:rPr lang="en-US" sz="1200">
                <a:latin typeface="Zen Maru Gothic Medium"/>
                <a:ea typeface="Zen Maru Gothic Medium"/>
                <a:cs typeface="Zen Maru Gothic Medium"/>
                <a:sym typeface="Zen Maru Gothic Medium"/>
              </a:rPr>
              <a:t>The Maasai Mara offers some of the best wildlife viewing in Africa, giving you the chance to spot the iconic “Big Five” — lion, leopard, elephant, buffalo, and rhino — along with an incredible variety of birdlife.</a:t>
            </a:r>
            <a:endParaRPr sz="1200">
              <a:latin typeface="Zen Maru Gothic Medium"/>
              <a:ea typeface="Zen Maru Gothic Medium"/>
              <a:cs typeface="Zen Maru Gothic Medium"/>
              <a:sym typeface="Zen Maru Gothic Medium"/>
            </a:endParaRPr>
          </a:p>
          <a:p>
            <a:pPr indent="-304800" lvl="0" marL="457200" rtl="0" algn="l">
              <a:spcBef>
                <a:spcPts val="0"/>
              </a:spcBef>
              <a:spcAft>
                <a:spcPts val="0"/>
              </a:spcAft>
              <a:buSzPts val="1200"/>
              <a:buFont typeface="Zen Maru Gothic Medium"/>
              <a:buChar char="➢"/>
            </a:pPr>
            <a:r>
              <a:rPr lang="en-US" sz="1200">
                <a:latin typeface="Zen Maru Gothic Medium"/>
                <a:ea typeface="Zen Maru Gothic Medium"/>
                <a:cs typeface="Zen Maru Gothic Medium"/>
                <a:sym typeface="Zen Maru Gothic Medium"/>
              </a:rPr>
              <a:t>Return to the lodge in the evening for a delicious dinner and overnight</a:t>
            </a:r>
            <a:endParaRPr sz="1200">
              <a:latin typeface="Zen Maru Gothic Medium"/>
              <a:ea typeface="Zen Maru Gothic Medium"/>
              <a:cs typeface="Zen Maru Gothic Medium"/>
              <a:sym typeface="Zen Maru Gothic Medium"/>
            </a:endParaRPr>
          </a:p>
          <a:p>
            <a:pPr indent="0" lvl="0" marL="457200" rtl="0" algn="l">
              <a:spcBef>
                <a:spcPts val="0"/>
              </a:spcBef>
              <a:spcAft>
                <a:spcPts val="0"/>
              </a:spcAft>
              <a:buNone/>
            </a:pPr>
            <a:r>
              <a:t/>
            </a:r>
            <a:endParaRPr sz="1200">
              <a:latin typeface="Zen Maru Gothic Medium"/>
              <a:ea typeface="Zen Maru Gothic Medium"/>
              <a:cs typeface="Zen Maru Gothic Medium"/>
              <a:sym typeface="Zen Maru Gothic Medium"/>
            </a:endParaRPr>
          </a:p>
          <a:p>
            <a:pPr indent="0" lvl="0" marL="457200" rtl="0" algn="l">
              <a:spcBef>
                <a:spcPts val="0"/>
              </a:spcBef>
              <a:spcAft>
                <a:spcPts val="0"/>
              </a:spcAft>
              <a:buNone/>
            </a:pPr>
            <a:r>
              <a:rPr lang="en-US" sz="1200">
                <a:latin typeface="Zen Maru Gothic Medium"/>
                <a:ea typeface="Zen Maru Gothic Medium"/>
                <a:cs typeface="Zen Maru Gothic Medium"/>
                <a:sym typeface="Zen Maru Gothic Medium"/>
              </a:rPr>
              <a:t>Optional Tour Add Massai Village Tour at extra cost USD 25</a:t>
            </a:r>
            <a:endParaRPr sz="1200">
              <a:latin typeface="Zen Maru Gothic Medium"/>
              <a:ea typeface="Zen Maru Gothic Medium"/>
              <a:cs typeface="Zen Maru Gothic Medium"/>
              <a:sym typeface="Zen Maru Gothic Medium"/>
            </a:endParaRPr>
          </a:p>
          <a:p>
            <a:pPr indent="0" lvl="0" marL="457200" rtl="0" algn="l">
              <a:spcBef>
                <a:spcPts val="0"/>
              </a:spcBef>
              <a:spcAft>
                <a:spcPts val="0"/>
              </a:spcAft>
              <a:buNone/>
            </a:pPr>
            <a:r>
              <a:t/>
            </a:r>
            <a:endParaRPr sz="1200">
              <a:latin typeface="Zen Maru Gothic Medium"/>
              <a:ea typeface="Zen Maru Gothic Medium"/>
              <a:cs typeface="Zen Maru Gothic Medium"/>
              <a:sym typeface="Zen Maru Gothic Medium"/>
            </a:endParaRPr>
          </a:p>
          <a:p>
            <a:pPr indent="0" lvl="0" marL="457200" rtl="0" algn="l">
              <a:spcBef>
                <a:spcPts val="0"/>
              </a:spcBef>
              <a:spcAft>
                <a:spcPts val="0"/>
              </a:spcAft>
              <a:buNone/>
            </a:pPr>
            <a:r>
              <a:rPr b="1" lang="en-US" sz="1200">
                <a:latin typeface="Zen Maru Gothic"/>
                <a:ea typeface="Zen Maru Gothic"/>
                <a:cs typeface="Zen Maru Gothic"/>
                <a:sym typeface="Zen Maru Gothic"/>
              </a:rPr>
              <a:t>Meal Plan: Breakfast, Lunch &amp; Dinner</a:t>
            </a:r>
            <a:endParaRPr b="1" sz="1200">
              <a:latin typeface="Zen Maru Gothic"/>
              <a:ea typeface="Zen Maru Gothic"/>
              <a:cs typeface="Zen Maru Gothic"/>
              <a:sym typeface="Zen Maru Gothic"/>
            </a:endParaRPr>
          </a:p>
          <a:p>
            <a:pPr indent="0" lvl="0" marL="457200" marR="0" rtl="0" algn="l">
              <a:lnSpc>
                <a:spcPct val="100000"/>
              </a:lnSpc>
              <a:spcBef>
                <a:spcPts val="0"/>
              </a:spcBef>
              <a:spcAft>
                <a:spcPts val="0"/>
              </a:spcAft>
              <a:buNone/>
            </a:pPr>
            <a:r>
              <a:t/>
            </a:r>
            <a:endParaRPr sz="1200">
              <a:latin typeface="Zen Maru Gothic Medium"/>
              <a:ea typeface="Zen Maru Gothic Medium"/>
              <a:cs typeface="Zen Maru Gothic Medium"/>
              <a:sym typeface="Zen Maru Gothic Medium"/>
            </a:endParaRPr>
          </a:p>
        </p:txBody>
      </p:sp>
      <p:sp>
        <p:nvSpPr>
          <p:cNvPr id="79" name="Google Shape;79;g35e2add1cd4_1_0"/>
          <p:cNvSpPr txBox="1"/>
          <p:nvPr/>
        </p:nvSpPr>
        <p:spPr>
          <a:xfrm>
            <a:off x="414050" y="6299575"/>
            <a:ext cx="7005300" cy="149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0"/>
              <a:buFont typeface="Arial"/>
              <a:buNone/>
            </a:pPr>
            <a:r>
              <a:rPr b="1" lang="en-US" sz="8500">
                <a:solidFill>
                  <a:srgbClr val="E31F26"/>
                </a:solidFill>
                <a:latin typeface="Zen Maru Gothic"/>
                <a:ea typeface="Zen Maru Gothic"/>
                <a:cs typeface="Zen Maru Gothic"/>
                <a:sym typeface="Zen Maru Gothic"/>
              </a:rPr>
              <a:t>Maasai Mara</a:t>
            </a:r>
            <a:endParaRPr b="1" i="0" sz="8500" u="none" cap="none" strike="noStrike">
              <a:solidFill>
                <a:srgbClr val="E31F26"/>
              </a:solidFill>
              <a:latin typeface="Zen Maru Gothic"/>
              <a:ea typeface="Zen Maru Gothic"/>
              <a:cs typeface="Zen Maru Gothic"/>
              <a:sym typeface="Zen Maru Gothic"/>
            </a:endParaRPr>
          </a:p>
        </p:txBody>
      </p:sp>
      <p:sp>
        <p:nvSpPr>
          <p:cNvPr id="80" name="Google Shape;80;g35e2add1cd4_1_0"/>
          <p:cNvSpPr txBox="1"/>
          <p:nvPr/>
        </p:nvSpPr>
        <p:spPr>
          <a:xfrm>
            <a:off x="104150" y="10293750"/>
            <a:ext cx="739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Zen Maru Gothic"/>
                <a:ea typeface="Zen Maru Gothic"/>
                <a:cs typeface="Zen Maru Gothic"/>
                <a:sym typeface="Zen Maru Gothic"/>
              </a:rPr>
              <a:t>www.travelwings.com	 									 		    07</a:t>
            </a:r>
            <a:endParaRPr sz="1200">
              <a:latin typeface="Zen Maru Gothic"/>
              <a:ea typeface="Zen Maru Gothic"/>
              <a:cs typeface="Zen Maru Gothic"/>
              <a:sym typeface="Zen Maru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 name="Shape 84"/>
        <p:cNvGrpSpPr/>
        <p:nvPr/>
      </p:nvGrpSpPr>
      <p:grpSpPr>
        <a:xfrm>
          <a:off x="0" y="0"/>
          <a:ext cx="0" cy="0"/>
          <a:chOff x="0" y="0"/>
          <a:chExt cx="0" cy="0"/>
        </a:xfrm>
      </p:grpSpPr>
      <p:sp>
        <p:nvSpPr>
          <p:cNvPr id="85" name="Google Shape;85;g35e2add1cd4_1_3"/>
          <p:cNvSpPr txBox="1"/>
          <p:nvPr/>
        </p:nvSpPr>
        <p:spPr>
          <a:xfrm>
            <a:off x="490250" y="4881875"/>
            <a:ext cx="40917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lang="en-US" sz="3000">
                <a:latin typeface="Caveat"/>
                <a:ea typeface="Caveat"/>
                <a:cs typeface="Caveat"/>
                <a:sym typeface="Caveat"/>
              </a:rPr>
              <a:t>Maasai Mara to Naivasha</a:t>
            </a:r>
            <a:endParaRPr b="0" i="0" sz="3000" u="none" cap="none" strike="noStrike">
              <a:solidFill>
                <a:srgbClr val="000000"/>
              </a:solidFill>
              <a:latin typeface="Caveat"/>
              <a:ea typeface="Caveat"/>
              <a:cs typeface="Caveat"/>
              <a:sym typeface="Caveat"/>
            </a:endParaRPr>
          </a:p>
        </p:txBody>
      </p:sp>
      <p:sp>
        <p:nvSpPr>
          <p:cNvPr id="86" name="Google Shape;86;g35e2add1cd4_1_3"/>
          <p:cNvSpPr txBox="1"/>
          <p:nvPr/>
        </p:nvSpPr>
        <p:spPr>
          <a:xfrm>
            <a:off x="396450" y="6717150"/>
            <a:ext cx="5676600" cy="2586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Zen Maru Gothic Medium"/>
              <a:buChar char="➢"/>
            </a:pPr>
            <a:r>
              <a:rPr lang="en-US" sz="1200">
                <a:latin typeface="Zen Maru Gothic Medium"/>
                <a:ea typeface="Zen Maru Gothic Medium"/>
                <a:cs typeface="Zen Maru Gothic Medium"/>
                <a:sym typeface="Zen Maru Gothic Medium"/>
              </a:rPr>
              <a:t>After breakfast, you will head toward Naivasha, nestled at the floor of the Great Rift Valley.</a:t>
            </a:r>
            <a:endParaRPr sz="1200">
              <a:latin typeface="Zen Maru Gothic Medium"/>
              <a:ea typeface="Zen Maru Gothic Medium"/>
              <a:cs typeface="Zen Maru Gothic Medium"/>
              <a:sym typeface="Zen Maru Gothic Medium"/>
            </a:endParaRPr>
          </a:p>
          <a:p>
            <a:pPr indent="-304800" lvl="0" marL="457200" rtl="0" algn="l">
              <a:spcBef>
                <a:spcPts val="0"/>
              </a:spcBef>
              <a:spcAft>
                <a:spcPts val="0"/>
              </a:spcAft>
              <a:buSzPts val="1200"/>
              <a:buFont typeface="Zen Maru Gothic Medium"/>
              <a:buChar char="➢"/>
            </a:pPr>
            <a:r>
              <a:rPr lang="en-US" sz="1200">
                <a:latin typeface="Zen Maru Gothic Medium"/>
                <a:ea typeface="Zen Maru Gothic Medium"/>
                <a:cs typeface="Zen Maru Gothic Medium"/>
                <a:sym typeface="Zen Maru Gothic Medium"/>
              </a:rPr>
              <a:t>Upon arrival, enjoy a delicious hot lunch at your lodge before setting out on a picturesque boat ride across Lake Naivasha, one of Kenya’s most tranquil and scenic lakes.</a:t>
            </a:r>
            <a:endParaRPr sz="1200">
              <a:latin typeface="Zen Maru Gothic Medium"/>
              <a:ea typeface="Zen Maru Gothic Medium"/>
              <a:cs typeface="Zen Maru Gothic Medium"/>
              <a:sym typeface="Zen Maru Gothic Medium"/>
            </a:endParaRPr>
          </a:p>
          <a:p>
            <a:pPr indent="-304800" lvl="0" marL="457200" rtl="0" algn="l">
              <a:spcBef>
                <a:spcPts val="0"/>
              </a:spcBef>
              <a:spcAft>
                <a:spcPts val="0"/>
              </a:spcAft>
              <a:buSzPts val="1200"/>
              <a:buFont typeface="Zen Maru Gothic Medium"/>
              <a:buChar char="➢"/>
            </a:pPr>
            <a:r>
              <a:rPr lang="en-US" sz="1200">
                <a:latin typeface="Zen Maru Gothic Medium"/>
                <a:ea typeface="Zen Maru Gothic Medium"/>
                <a:cs typeface="Zen Maru Gothic Medium"/>
                <a:sym typeface="Zen Maru Gothic Medium"/>
              </a:rPr>
              <a:t>The lake is a haven for birdlife, including pelicans, and you may also spot hippos along the shoreline.</a:t>
            </a:r>
            <a:endParaRPr sz="1200">
              <a:latin typeface="Zen Maru Gothic Medium"/>
              <a:ea typeface="Zen Maru Gothic Medium"/>
              <a:cs typeface="Zen Maru Gothic Medium"/>
              <a:sym typeface="Zen Maru Gothic Medium"/>
            </a:endParaRPr>
          </a:p>
          <a:p>
            <a:pPr indent="-304800" lvl="0" marL="457200" rtl="0" algn="l">
              <a:spcBef>
                <a:spcPts val="0"/>
              </a:spcBef>
              <a:spcAft>
                <a:spcPts val="0"/>
              </a:spcAft>
              <a:buSzPts val="1200"/>
              <a:buFont typeface="Zen Maru Gothic Medium"/>
              <a:buChar char="➢"/>
            </a:pPr>
            <a:r>
              <a:rPr lang="en-US" sz="1200">
                <a:latin typeface="Zen Maru Gothic Medium"/>
                <a:ea typeface="Zen Maru Gothic Medium"/>
                <a:cs typeface="Zen Maru Gothic Medium"/>
                <a:sym typeface="Zen Maru Gothic Medium"/>
              </a:rPr>
              <a:t>After your boat excursion, you’ll continue your journey to Nyahururu, where you will check in at your hotel for the night.</a:t>
            </a:r>
            <a:endParaRPr sz="1200">
              <a:latin typeface="Zen Maru Gothic Medium"/>
              <a:ea typeface="Zen Maru Gothic Medium"/>
              <a:cs typeface="Zen Maru Gothic Medium"/>
              <a:sym typeface="Zen Maru Gothic Medium"/>
            </a:endParaRPr>
          </a:p>
          <a:p>
            <a:pPr indent="-304800" lvl="0" marL="457200" rtl="0" algn="l">
              <a:spcBef>
                <a:spcPts val="0"/>
              </a:spcBef>
              <a:spcAft>
                <a:spcPts val="0"/>
              </a:spcAft>
              <a:buSzPts val="1200"/>
              <a:buFont typeface="Zen Maru Gothic Medium"/>
              <a:buChar char="➢"/>
            </a:pPr>
            <a:r>
              <a:rPr lang="en-US" sz="1200">
                <a:latin typeface="Zen Maru Gothic Medium"/>
                <a:ea typeface="Zen Maru Gothic Medium"/>
                <a:cs typeface="Zen Maru Gothic Medium"/>
                <a:sym typeface="Zen Maru Gothic Medium"/>
              </a:rPr>
              <a:t>Dinner and overnight stay in Nyahururu.</a:t>
            </a:r>
            <a:endParaRPr sz="1200">
              <a:latin typeface="Zen Maru Gothic Medium"/>
              <a:ea typeface="Zen Maru Gothic Medium"/>
              <a:cs typeface="Zen Maru Gothic Medium"/>
              <a:sym typeface="Zen Maru Gothic Medium"/>
            </a:endParaRPr>
          </a:p>
          <a:p>
            <a:pPr indent="0" lvl="0" marL="457200" rtl="0" algn="l">
              <a:spcBef>
                <a:spcPts val="0"/>
              </a:spcBef>
              <a:spcAft>
                <a:spcPts val="0"/>
              </a:spcAft>
              <a:buNone/>
            </a:pPr>
            <a:r>
              <a:t/>
            </a:r>
            <a:endParaRPr sz="1200">
              <a:latin typeface="Zen Maru Gothic Medium"/>
              <a:ea typeface="Zen Maru Gothic Medium"/>
              <a:cs typeface="Zen Maru Gothic Medium"/>
              <a:sym typeface="Zen Maru Gothic Medium"/>
            </a:endParaRPr>
          </a:p>
          <a:p>
            <a:pPr indent="0" lvl="0" marL="457200" rtl="0" algn="l">
              <a:spcBef>
                <a:spcPts val="0"/>
              </a:spcBef>
              <a:spcAft>
                <a:spcPts val="0"/>
              </a:spcAft>
              <a:buNone/>
            </a:pPr>
            <a:r>
              <a:rPr b="1" lang="en-US" sz="1200">
                <a:latin typeface="Zen Maru Gothic"/>
                <a:ea typeface="Zen Maru Gothic"/>
                <a:cs typeface="Zen Maru Gothic"/>
                <a:sym typeface="Zen Maru Gothic"/>
              </a:rPr>
              <a:t>Meal Plan: Breakfast, Lunch &amp; Dinner</a:t>
            </a:r>
            <a:endParaRPr b="1" sz="1200">
              <a:latin typeface="Zen Maru Gothic"/>
              <a:ea typeface="Zen Maru Gothic"/>
              <a:cs typeface="Zen Maru Gothic"/>
              <a:sym typeface="Zen Maru Gothic"/>
            </a:endParaRPr>
          </a:p>
          <a:p>
            <a:pPr indent="0" lvl="0" marL="457200" marR="0" rtl="0" algn="l">
              <a:lnSpc>
                <a:spcPct val="100000"/>
              </a:lnSpc>
              <a:spcBef>
                <a:spcPts val="0"/>
              </a:spcBef>
              <a:spcAft>
                <a:spcPts val="0"/>
              </a:spcAft>
              <a:buNone/>
            </a:pPr>
            <a:r>
              <a:t/>
            </a:r>
            <a:endParaRPr sz="1200">
              <a:latin typeface="Zen Maru Gothic Medium"/>
              <a:ea typeface="Zen Maru Gothic Medium"/>
              <a:cs typeface="Zen Maru Gothic Medium"/>
              <a:sym typeface="Zen Maru Gothic Medium"/>
            </a:endParaRPr>
          </a:p>
        </p:txBody>
      </p:sp>
      <p:sp>
        <p:nvSpPr>
          <p:cNvPr id="87" name="Google Shape;87;g35e2add1cd4_1_3"/>
          <p:cNvSpPr txBox="1"/>
          <p:nvPr/>
        </p:nvSpPr>
        <p:spPr>
          <a:xfrm>
            <a:off x="414050" y="5143875"/>
            <a:ext cx="6090900" cy="149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0"/>
              <a:buFont typeface="Arial"/>
              <a:buNone/>
            </a:pPr>
            <a:r>
              <a:rPr b="1" lang="en-US" sz="8500">
                <a:solidFill>
                  <a:srgbClr val="E31F26"/>
                </a:solidFill>
                <a:latin typeface="Zen Maru Gothic"/>
                <a:ea typeface="Zen Maru Gothic"/>
                <a:cs typeface="Zen Maru Gothic"/>
                <a:sym typeface="Zen Maru Gothic"/>
              </a:rPr>
              <a:t>Boat Ride</a:t>
            </a:r>
            <a:endParaRPr b="1" i="0" sz="8500" u="none" cap="none" strike="noStrike">
              <a:solidFill>
                <a:srgbClr val="E31F26"/>
              </a:solidFill>
              <a:latin typeface="Zen Maru Gothic"/>
              <a:ea typeface="Zen Maru Gothic"/>
              <a:cs typeface="Zen Maru Gothic"/>
              <a:sym typeface="Zen Maru Gothic"/>
            </a:endParaRPr>
          </a:p>
        </p:txBody>
      </p:sp>
      <p:sp>
        <p:nvSpPr>
          <p:cNvPr id="88" name="Google Shape;88;g35e2add1cd4_1_3"/>
          <p:cNvSpPr txBox="1"/>
          <p:nvPr/>
        </p:nvSpPr>
        <p:spPr>
          <a:xfrm>
            <a:off x="490250" y="6202675"/>
            <a:ext cx="37161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lang="en-US" sz="2500">
                <a:latin typeface="Caveat"/>
                <a:ea typeface="Caveat"/>
                <a:cs typeface="Caveat"/>
                <a:sym typeface="Caveat"/>
              </a:rPr>
              <a:t>on Lake Naivasha – Nyahururu</a:t>
            </a:r>
            <a:endParaRPr b="0" i="0" sz="2500" u="none" cap="none" strike="noStrike">
              <a:solidFill>
                <a:srgbClr val="000000"/>
              </a:solidFill>
              <a:latin typeface="Caveat"/>
              <a:ea typeface="Caveat"/>
              <a:cs typeface="Caveat"/>
              <a:sym typeface="Caveat"/>
            </a:endParaRPr>
          </a:p>
        </p:txBody>
      </p:sp>
      <p:sp>
        <p:nvSpPr>
          <p:cNvPr id="89" name="Google Shape;89;g35e2add1cd4_1_3"/>
          <p:cNvSpPr txBox="1"/>
          <p:nvPr/>
        </p:nvSpPr>
        <p:spPr>
          <a:xfrm>
            <a:off x="104150" y="10293750"/>
            <a:ext cx="739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Zen Maru Gothic"/>
                <a:ea typeface="Zen Maru Gothic"/>
                <a:cs typeface="Zen Maru Gothic"/>
                <a:sym typeface="Zen Maru Gothic"/>
              </a:rPr>
              <a:t>www.travelwings.com	 									 		    08</a:t>
            </a:r>
            <a:endParaRPr sz="1200">
              <a:latin typeface="Zen Maru Gothic"/>
              <a:ea typeface="Zen Maru Gothic"/>
              <a:cs typeface="Zen Maru Gothic"/>
              <a:sym typeface="Zen Maru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 name="Shape 93"/>
        <p:cNvGrpSpPr/>
        <p:nvPr/>
      </p:nvGrpSpPr>
      <p:grpSpPr>
        <a:xfrm>
          <a:off x="0" y="0"/>
          <a:ext cx="0" cy="0"/>
          <a:chOff x="0" y="0"/>
          <a:chExt cx="0" cy="0"/>
        </a:xfrm>
      </p:grpSpPr>
      <p:sp>
        <p:nvSpPr>
          <p:cNvPr id="94" name="Google Shape;94;g36bd20e01b0_0_13"/>
          <p:cNvSpPr txBox="1"/>
          <p:nvPr/>
        </p:nvSpPr>
        <p:spPr>
          <a:xfrm>
            <a:off x="490250" y="5510525"/>
            <a:ext cx="40917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lang="en-US" sz="3000">
                <a:latin typeface="Caveat"/>
                <a:ea typeface="Caveat"/>
                <a:cs typeface="Caveat"/>
                <a:sym typeface="Caveat"/>
              </a:rPr>
              <a:t>Visit to the</a:t>
            </a:r>
            <a:endParaRPr b="0" i="0" sz="3000" u="none" cap="none" strike="noStrike">
              <a:solidFill>
                <a:srgbClr val="000000"/>
              </a:solidFill>
              <a:latin typeface="Caveat"/>
              <a:ea typeface="Caveat"/>
              <a:cs typeface="Caveat"/>
              <a:sym typeface="Caveat"/>
            </a:endParaRPr>
          </a:p>
        </p:txBody>
      </p:sp>
      <p:sp>
        <p:nvSpPr>
          <p:cNvPr id="95" name="Google Shape;95;g36bd20e01b0_0_13"/>
          <p:cNvSpPr txBox="1"/>
          <p:nvPr/>
        </p:nvSpPr>
        <p:spPr>
          <a:xfrm>
            <a:off x="396450" y="8145900"/>
            <a:ext cx="5676600" cy="1847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Zen Maru Gothic Medium"/>
              <a:buChar char="➢"/>
            </a:pPr>
            <a:r>
              <a:rPr lang="en-US" sz="1200">
                <a:latin typeface="Zen Maru Gothic Medium"/>
                <a:ea typeface="Zen Maru Gothic Medium"/>
                <a:cs typeface="Zen Maru Gothic Medium"/>
                <a:sym typeface="Zen Maru Gothic Medium"/>
              </a:rPr>
              <a:t>After breakfast, begin your day with a visit to the Equator for a memorable photo opportunity at this iconic geographic landmark, where you can witness the fascinating Coriolis effect in action.</a:t>
            </a:r>
            <a:endParaRPr sz="1200">
              <a:latin typeface="Zen Maru Gothic Medium"/>
              <a:ea typeface="Zen Maru Gothic Medium"/>
              <a:cs typeface="Zen Maru Gothic Medium"/>
              <a:sym typeface="Zen Maru Gothic Medium"/>
            </a:endParaRPr>
          </a:p>
          <a:p>
            <a:pPr indent="-304800" lvl="0" marL="457200" rtl="0" algn="l">
              <a:spcBef>
                <a:spcPts val="0"/>
              </a:spcBef>
              <a:spcAft>
                <a:spcPts val="0"/>
              </a:spcAft>
              <a:buSzPts val="1200"/>
              <a:buFont typeface="Zen Maru Gothic Medium"/>
              <a:buChar char="➢"/>
            </a:pPr>
            <a:r>
              <a:rPr lang="en-US" sz="1200">
                <a:latin typeface="Zen Maru Gothic Medium"/>
                <a:ea typeface="Zen Maru Gothic Medium"/>
                <a:cs typeface="Zen Maru Gothic Medium"/>
                <a:sym typeface="Zen Maru Gothic Medium"/>
              </a:rPr>
              <a:t>Next, head to the breathtaking Thompson Falls, a 74-meter-high waterfall near Nyahururu, offering scenic views and excellent photo moments.</a:t>
            </a:r>
            <a:endParaRPr sz="1200">
              <a:latin typeface="Zen Maru Gothic Medium"/>
              <a:ea typeface="Zen Maru Gothic Medium"/>
              <a:cs typeface="Zen Maru Gothic Medium"/>
              <a:sym typeface="Zen Maru Gothic Medium"/>
            </a:endParaRPr>
          </a:p>
          <a:p>
            <a:pPr indent="-304800" lvl="0" marL="457200" rtl="0" algn="l">
              <a:spcBef>
                <a:spcPts val="0"/>
              </a:spcBef>
              <a:spcAft>
                <a:spcPts val="0"/>
              </a:spcAft>
              <a:buSzPts val="1200"/>
              <a:buFont typeface="Zen Maru Gothic Medium"/>
              <a:buChar char="➢"/>
            </a:pPr>
            <a:r>
              <a:rPr lang="en-US" sz="1200">
                <a:latin typeface="Zen Maru Gothic Medium"/>
                <a:ea typeface="Zen Maru Gothic Medium"/>
                <a:cs typeface="Zen Maru Gothic Medium"/>
                <a:sym typeface="Zen Maru Gothic Medium"/>
              </a:rPr>
              <a:t>Following your visit, you will drive back to Nairobi for a drop-off at Jomo Kenyatta International Airport (JKIA) in time for your return flight.</a:t>
            </a:r>
            <a:endParaRPr sz="1200">
              <a:latin typeface="Zen Maru Gothic Medium"/>
              <a:ea typeface="Zen Maru Gothic Medium"/>
              <a:cs typeface="Zen Maru Gothic Medium"/>
              <a:sym typeface="Zen Maru Gothic Medium"/>
            </a:endParaRPr>
          </a:p>
          <a:p>
            <a:pPr indent="0" lvl="0" marL="914400" rtl="0" algn="l">
              <a:spcBef>
                <a:spcPts val="0"/>
              </a:spcBef>
              <a:spcAft>
                <a:spcPts val="0"/>
              </a:spcAft>
              <a:buNone/>
            </a:pPr>
            <a:r>
              <a:t/>
            </a:r>
            <a:endParaRPr sz="1200">
              <a:latin typeface="Zen Maru Gothic Medium"/>
              <a:ea typeface="Zen Maru Gothic Medium"/>
              <a:cs typeface="Zen Maru Gothic Medium"/>
              <a:sym typeface="Zen Maru Gothic Medium"/>
            </a:endParaRPr>
          </a:p>
          <a:p>
            <a:pPr indent="0" lvl="0" marL="0" rtl="0" algn="l">
              <a:spcBef>
                <a:spcPts val="0"/>
              </a:spcBef>
              <a:spcAft>
                <a:spcPts val="0"/>
              </a:spcAft>
              <a:buNone/>
            </a:pPr>
            <a:r>
              <a:rPr lang="en-US" sz="1200">
                <a:latin typeface="Zen Maru Gothic Medium"/>
                <a:ea typeface="Zen Maru Gothic Medium"/>
                <a:cs typeface="Zen Maru Gothic Medium"/>
                <a:sym typeface="Zen Maru Gothic Medium"/>
              </a:rPr>
              <a:t>         </a:t>
            </a:r>
            <a:r>
              <a:rPr b="1" lang="en-US" sz="1200">
                <a:latin typeface="Zen Maru Gothic"/>
                <a:ea typeface="Zen Maru Gothic"/>
                <a:cs typeface="Zen Maru Gothic"/>
                <a:sym typeface="Zen Maru Gothic"/>
              </a:rPr>
              <a:t>  Meal Plan: Breakfast</a:t>
            </a:r>
            <a:endParaRPr b="1" sz="1200">
              <a:latin typeface="Zen Maru Gothic"/>
              <a:ea typeface="Zen Maru Gothic"/>
              <a:cs typeface="Zen Maru Gothic"/>
              <a:sym typeface="Zen Maru Gothic"/>
            </a:endParaRPr>
          </a:p>
        </p:txBody>
      </p:sp>
      <p:sp>
        <p:nvSpPr>
          <p:cNvPr id="96" name="Google Shape;96;g36bd20e01b0_0_13"/>
          <p:cNvSpPr txBox="1"/>
          <p:nvPr/>
        </p:nvSpPr>
        <p:spPr>
          <a:xfrm>
            <a:off x="414050" y="5963025"/>
            <a:ext cx="6794100" cy="23397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None/>
            </a:pPr>
            <a:r>
              <a:rPr b="1" lang="en-US" sz="7000">
                <a:solidFill>
                  <a:srgbClr val="E31F26"/>
                </a:solidFill>
                <a:latin typeface="Zen Maru Gothic"/>
                <a:ea typeface="Zen Maru Gothic"/>
                <a:cs typeface="Zen Maru Gothic"/>
                <a:sym typeface="Zen Maru Gothic"/>
              </a:rPr>
              <a:t>Equator &amp; Thompson Falls</a:t>
            </a:r>
            <a:endParaRPr b="1" i="0" sz="7000" u="none" cap="none" strike="noStrike">
              <a:solidFill>
                <a:srgbClr val="E31F26"/>
              </a:solidFill>
              <a:latin typeface="Zen Maru Gothic"/>
              <a:ea typeface="Zen Maru Gothic"/>
              <a:cs typeface="Zen Maru Gothic"/>
              <a:sym typeface="Zen Maru Gothic"/>
            </a:endParaRPr>
          </a:p>
        </p:txBody>
      </p:sp>
      <p:sp>
        <p:nvSpPr>
          <p:cNvPr id="97" name="Google Shape;97;g36bd20e01b0_0_13"/>
          <p:cNvSpPr txBox="1"/>
          <p:nvPr/>
        </p:nvSpPr>
        <p:spPr>
          <a:xfrm>
            <a:off x="490250" y="7631425"/>
            <a:ext cx="45162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lang="en-US" sz="2500">
                <a:latin typeface="Caveat"/>
                <a:ea typeface="Caveat"/>
                <a:cs typeface="Caveat"/>
                <a:sym typeface="Caveat"/>
              </a:rPr>
              <a:t>Transfer to Nairobi for Departure</a:t>
            </a:r>
            <a:endParaRPr b="0" i="0" sz="2500" u="none" cap="none" strike="noStrike">
              <a:solidFill>
                <a:srgbClr val="000000"/>
              </a:solidFill>
              <a:latin typeface="Caveat"/>
              <a:ea typeface="Caveat"/>
              <a:cs typeface="Caveat"/>
              <a:sym typeface="Caveat"/>
            </a:endParaRPr>
          </a:p>
        </p:txBody>
      </p:sp>
      <p:sp>
        <p:nvSpPr>
          <p:cNvPr id="98" name="Google Shape;98;g36bd20e01b0_0_13"/>
          <p:cNvSpPr txBox="1"/>
          <p:nvPr/>
        </p:nvSpPr>
        <p:spPr>
          <a:xfrm>
            <a:off x="104150" y="10293750"/>
            <a:ext cx="739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Zen Maru Gothic"/>
                <a:ea typeface="Zen Maru Gothic"/>
                <a:cs typeface="Zen Maru Gothic"/>
                <a:sym typeface="Zen Maru Gothic"/>
              </a:rPr>
              <a:t>www.travelwings.com	 									 		    10</a:t>
            </a:r>
            <a:endParaRPr sz="1200">
              <a:latin typeface="Zen Maru Gothic"/>
              <a:ea typeface="Zen Maru Gothic"/>
              <a:cs typeface="Zen Maru Gothic"/>
              <a:sym typeface="Zen Maru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02" name="Shape 102"/>
        <p:cNvGrpSpPr/>
        <p:nvPr/>
      </p:nvGrpSpPr>
      <p:grpSpPr>
        <a:xfrm>
          <a:off x="0" y="0"/>
          <a:ext cx="0" cy="0"/>
          <a:chOff x="0" y="0"/>
          <a:chExt cx="0" cy="0"/>
        </a:xfrm>
      </p:grpSpPr>
      <p:sp>
        <p:nvSpPr>
          <p:cNvPr id="103" name="Google Shape;103;g35e2add1cd4_1_15"/>
          <p:cNvSpPr/>
          <p:nvPr/>
        </p:nvSpPr>
        <p:spPr>
          <a:xfrm flipH="1">
            <a:off x="662950" y="799325"/>
            <a:ext cx="6184800" cy="23616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4" name="Google Shape;104;g35e2add1cd4_1_15"/>
          <p:cNvSpPr txBox="1"/>
          <p:nvPr/>
        </p:nvSpPr>
        <p:spPr>
          <a:xfrm>
            <a:off x="556088" y="909357"/>
            <a:ext cx="3106800" cy="1985700"/>
          </a:xfrm>
          <a:prstGeom prst="rect">
            <a:avLst/>
          </a:prstGeom>
          <a:noFill/>
          <a:ln>
            <a:noFill/>
          </a:ln>
        </p:spPr>
        <p:txBody>
          <a:bodyPr anchorCtr="0" anchor="t" bIns="91425" lIns="91425" spcFirstLastPara="1" rIns="91425" wrap="square" tIns="91425">
            <a:spAutoFit/>
          </a:bodyPr>
          <a:lstStyle/>
          <a:p>
            <a:pPr indent="-285750" lvl="0" marL="457200" rtl="0" algn="l">
              <a:spcBef>
                <a:spcPts val="0"/>
              </a:spcBef>
              <a:spcAft>
                <a:spcPts val="0"/>
              </a:spcAft>
              <a:buClr>
                <a:srgbClr val="434343"/>
              </a:buClr>
              <a:buSzPts val="900"/>
              <a:buFont typeface="Zen Maru Gothic Medium"/>
              <a:buChar char="●"/>
            </a:pPr>
            <a:r>
              <a:rPr lang="en-US" sz="900">
                <a:solidFill>
                  <a:srgbClr val="434343"/>
                </a:solidFill>
                <a:latin typeface="Zen Maru Gothic Medium"/>
                <a:ea typeface="Zen Maru Gothic Medium"/>
                <a:cs typeface="Zen Maru Gothic Medium"/>
                <a:sym typeface="Zen Maru Gothic Medium"/>
              </a:rPr>
              <a:t>Round Trip Economy Class Airfare via Kenya Airways</a:t>
            </a:r>
            <a:endParaRPr sz="900">
              <a:solidFill>
                <a:srgbClr val="434343"/>
              </a:solidFill>
              <a:latin typeface="Zen Maru Gothic Medium"/>
              <a:ea typeface="Zen Maru Gothic Medium"/>
              <a:cs typeface="Zen Maru Gothic Medium"/>
              <a:sym typeface="Zen Maru Gothic Medium"/>
            </a:endParaRPr>
          </a:p>
          <a:p>
            <a:pPr indent="-285750" lvl="0" marL="457200" rtl="0" algn="l">
              <a:spcBef>
                <a:spcPts val="0"/>
              </a:spcBef>
              <a:spcAft>
                <a:spcPts val="0"/>
              </a:spcAft>
              <a:buClr>
                <a:srgbClr val="434343"/>
              </a:buClr>
              <a:buSzPts val="900"/>
              <a:buFont typeface="Zen Maru Gothic Medium"/>
              <a:buChar char="●"/>
            </a:pPr>
            <a:r>
              <a:rPr lang="en-US" sz="900">
                <a:solidFill>
                  <a:srgbClr val="434343"/>
                </a:solidFill>
                <a:latin typeface="Zen Maru Gothic Medium"/>
                <a:ea typeface="Zen Maru Gothic Medium"/>
                <a:cs typeface="Zen Maru Gothic Medium"/>
                <a:sym typeface="Zen Maru Gothic Medium"/>
              </a:rPr>
              <a:t>20 kg baggage allowance and 7 kg hand luggage allowance</a:t>
            </a:r>
            <a:endParaRPr sz="900">
              <a:solidFill>
                <a:srgbClr val="434343"/>
              </a:solidFill>
              <a:latin typeface="Zen Maru Gothic Medium"/>
              <a:ea typeface="Zen Maru Gothic Medium"/>
              <a:cs typeface="Zen Maru Gothic Medium"/>
              <a:sym typeface="Zen Maru Gothic Medium"/>
            </a:endParaRPr>
          </a:p>
          <a:p>
            <a:pPr indent="-285750" lvl="0" marL="457200" rtl="0" algn="l">
              <a:spcBef>
                <a:spcPts val="0"/>
              </a:spcBef>
              <a:spcAft>
                <a:spcPts val="0"/>
              </a:spcAft>
              <a:buClr>
                <a:srgbClr val="434343"/>
              </a:buClr>
              <a:buSzPts val="900"/>
              <a:buFont typeface="Zen Maru Gothic Medium"/>
              <a:buChar char="●"/>
            </a:pPr>
            <a:r>
              <a:rPr lang="en-US" sz="900">
                <a:solidFill>
                  <a:srgbClr val="434343"/>
                </a:solidFill>
                <a:latin typeface="Zen Maru Gothic Medium"/>
                <a:ea typeface="Zen Maru Gothic Medium"/>
                <a:cs typeface="Zen Maru Gothic Medium"/>
                <a:sym typeface="Zen Maru Gothic Medium"/>
              </a:rPr>
              <a:t>Transport on Day 1 in AC Coach to giraffe center</a:t>
            </a:r>
            <a:endParaRPr sz="900">
              <a:solidFill>
                <a:srgbClr val="434343"/>
              </a:solidFill>
              <a:latin typeface="Zen Maru Gothic Medium"/>
              <a:ea typeface="Zen Maru Gothic Medium"/>
              <a:cs typeface="Zen Maru Gothic Medium"/>
              <a:sym typeface="Zen Maru Gothic Medium"/>
            </a:endParaRPr>
          </a:p>
          <a:p>
            <a:pPr indent="-285750" lvl="0" marL="457200" rtl="0" algn="l">
              <a:spcBef>
                <a:spcPts val="0"/>
              </a:spcBef>
              <a:spcAft>
                <a:spcPts val="0"/>
              </a:spcAft>
              <a:buClr>
                <a:srgbClr val="434343"/>
              </a:buClr>
              <a:buSzPts val="900"/>
              <a:buFont typeface="Zen Maru Gothic Medium"/>
              <a:buChar char="●"/>
            </a:pPr>
            <a:r>
              <a:rPr lang="en-US" sz="900">
                <a:solidFill>
                  <a:srgbClr val="434343"/>
                </a:solidFill>
                <a:latin typeface="Zen Maru Gothic Medium"/>
                <a:ea typeface="Zen Maru Gothic Medium"/>
                <a:cs typeface="Zen Maru Gothic Medium"/>
                <a:sym typeface="Zen Maru Gothic Medium"/>
              </a:rPr>
              <a:t>01 Nights stay in Nairobi at Sarova Panafric or similar.</a:t>
            </a:r>
            <a:endParaRPr sz="900">
              <a:solidFill>
                <a:srgbClr val="434343"/>
              </a:solidFill>
              <a:latin typeface="Zen Maru Gothic Medium"/>
              <a:ea typeface="Zen Maru Gothic Medium"/>
              <a:cs typeface="Zen Maru Gothic Medium"/>
              <a:sym typeface="Zen Maru Gothic Medium"/>
            </a:endParaRPr>
          </a:p>
          <a:p>
            <a:pPr indent="-285750" lvl="0" marL="457200" rtl="0" algn="l">
              <a:spcBef>
                <a:spcPts val="0"/>
              </a:spcBef>
              <a:spcAft>
                <a:spcPts val="0"/>
              </a:spcAft>
              <a:buClr>
                <a:srgbClr val="434343"/>
              </a:buClr>
              <a:buSzPts val="900"/>
              <a:buFont typeface="Zen Maru Gothic Medium"/>
              <a:buChar char="●"/>
            </a:pPr>
            <a:r>
              <a:rPr lang="en-US" sz="900">
                <a:solidFill>
                  <a:srgbClr val="434343"/>
                </a:solidFill>
                <a:latin typeface="Zen Maru Gothic Medium"/>
                <a:ea typeface="Zen Maru Gothic Medium"/>
                <a:cs typeface="Zen Maru Gothic Medium"/>
                <a:sym typeface="Zen Maru Gothic Medium"/>
              </a:rPr>
              <a:t>02 Night stay in Masai Mara at Drunken Elephant Mara or similar.</a:t>
            </a:r>
            <a:endParaRPr sz="900">
              <a:solidFill>
                <a:srgbClr val="434343"/>
              </a:solidFill>
              <a:latin typeface="Zen Maru Gothic Medium"/>
              <a:ea typeface="Zen Maru Gothic Medium"/>
              <a:cs typeface="Zen Maru Gothic Medium"/>
              <a:sym typeface="Zen Maru Gothic Medium"/>
            </a:endParaRPr>
          </a:p>
          <a:p>
            <a:pPr indent="-285750" lvl="0" marL="457200" rtl="0" algn="l">
              <a:spcBef>
                <a:spcPts val="0"/>
              </a:spcBef>
              <a:spcAft>
                <a:spcPts val="0"/>
              </a:spcAft>
              <a:buClr>
                <a:srgbClr val="434343"/>
              </a:buClr>
              <a:buSzPts val="900"/>
              <a:buFont typeface="Zen Maru Gothic Medium"/>
              <a:buChar char="●"/>
            </a:pPr>
            <a:r>
              <a:rPr lang="en-US" sz="900">
                <a:solidFill>
                  <a:srgbClr val="434343"/>
                </a:solidFill>
                <a:latin typeface="Zen Maru Gothic Medium"/>
                <a:ea typeface="Zen Maru Gothic Medium"/>
                <a:cs typeface="Zen Maru Gothic Medium"/>
                <a:sym typeface="Zen Maru Gothic Medium"/>
              </a:rPr>
              <a:t>01Night stay in Nyahururu at Panari Nyahururu or similar.</a:t>
            </a:r>
            <a:endParaRPr sz="900">
              <a:solidFill>
                <a:srgbClr val="434343"/>
              </a:solidFill>
              <a:latin typeface="Zen Maru Gothic Medium"/>
              <a:ea typeface="Zen Maru Gothic Medium"/>
              <a:cs typeface="Zen Maru Gothic Medium"/>
              <a:sym typeface="Zen Maru Gothic Medium"/>
            </a:endParaRPr>
          </a:p>
          <a:p>
            <a:pPr indent="-285750" lvl="0" marL="457200" rtl="0" algn="l">
              <a:spcBef>
                <a:spcPts val="0"/>
              </a:spcBef>
              <a:spcAft>
                <a:spcPts val="0"/>
              </a:spcAft>
              <a:buClr>
                <a:srgbClr val="434343"/>
              </a:buClr>
              <a:buSzPts val="900"/>
              <a:buFont typeface="Zen Maru Gothic Medium"/>
              <a:buChar char="●"/>
            </a:pPr>
            <a:r>
              <a:rPr lang="en-US" sz="900">
                <a:solidFill>
                  <a:srgbClr val="434343"/>
                </a:solidFill>
                <a:latin typeface="Zen Maru Gothic Medium"/>
                <a:ea typeface="Zen Maru Gothic Medium"/>
                <a:cs typeface="Zen Maru Gothic Medium"/>
                <a:sym typeface="Zen Maru Gothic Medium"/>
              </a:rPr>
              <a:t>Standard Room with Daily Buffet Breakfast (Except on Day 1)</a:t>
            </a:r>
            <a:endParaRPr sz="900">
              <a:solidFill>
                <a:srgbClr val="434343"/>
              </a:solidFill>
              <a:latin typeface="Zen Maru Gothic Medium"/>
              <a:ea typeface="Zen Maru Gothic Medium"/>
              <a:cs typeface="Zen Maru Gothic Medium"/>
              <a:sym typeface="Zen Maru Gothic Medium"/>
            </a:endParaRPr>
          </a:p>
        </p:txBody>
      </p:sp>
      <p:sp>
        <p:nvSpPr>
          <p:cNvPr id="105" name="Google Shape;105;g35e2add1cd4_1_15"/>
          <p:cNvSpPr/>
          <p:nvPr/>
        </p:nvSpPr>
        <p:spPr>
          <a:xfrm>
            <a:off x="993150" y="260698"/>
            <a:ext cx="1606800" cy="538500"/>
          </a:xfrm>
          <a:prstGeom prst="round2SameRect">
            <a:avLst>
              <a:gd fmla="val 16667" name="adj1"/>
              <a:gd fmla="val 0" name="adj2"/>
            </a:avLst>
          </a:prstGeom>
          <a:solidFill>
            <a:srgbClr val="E31F2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 name="Google Shape;106;g35e2add1cd4_1_15"/>
          <p:cNvSpPr txBox="1"/>
          <p:nvPr/>
        </p:nvSpPr>
        <p:spPr>
          <a:xfrm>
            <a:off x="1431300" y="293275"/>
            <a:ext cx="11430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FFFFFF"/>
                </a:solidFill>
                <a:latin typeface="Zen Maru Gothic"/>
                <a:ea typeface="Zen Maru Gothic"/>
                <a:cs typeface="Zen Maru Gothic"/>
                <a:sym typeface="Zen Maru Gothic"/>
              </a:rPr>
              <a:t>Inclusions</a:t>
            </a:r>
            <a:endParaRPr b="1" i="0" sz="1700" u="none" cap="none" strike="noStrike">
              <a:solidFill>
                <a:srgbClr val="FFFFFF"/>
              </a:solidFill>
              <a:latin typeface="Zen Maru Gothic"/>
              <a:ea typeface="Zen Maru Gothic"/>
              <a:cs typeface="Zen Maru Gothic"/>
              <a:sym typeface="Zen Maru Gothic"/>
            </a:endParaRPr>
          </a:p>
        </p:txBody>
      </p:sp>
      <p:sp>
        <p:nvSpPr>
          <p:cNvPr id="107" name="Google Shape;107;g35e2add1cd4_1_15"/>
          <p:cNvSpPr txBox="1"/>
          <p:nvPr/>
        </p:nvSpPr>
        <p:spPr>
          <a:xfrm>
            <a:off x="3435312" y="923527"/>
            <a:ext cx="3266400" cy="1708500"/>
          </a:xfrm>
          <a:prstGeom prst="rect">
            <a:avLst/>
          </a:prstGeom>
          <a:noFill/>
          <a:ln>
            <a:noFill/>
          </a:ln>
        </p:spPr>
        <p:txBody>
          <a:bodyPr anchorCtr="0" anchor="t" bIns="91425" lIns="91425" spcFirstLastPara="1" rIns="91425" wrap="square" tIns="91425">
            <a:spAutoFit/>
          </a:bodyPr>
          <a:lstStyle/>
          <a:p>
            <a:pPr indent="-285750" lvl="0" marL="457200" rtl="0" algn="l">
              <a:spcBef>
                <a:spcPts val="0"/>
              </a:spcBef>
              <a:spcAft>
                <a:spcPts val="0"/>
              </a:spcAft>
              <a:buClr>
                <a:srgbClr val="434343"/>
              </a:buClr>
              <a:buSzPts val="900"/>
              <a:buFont typeface="Zen Maru Gothic Medium"/>
              <a:buChar char="●"/>
            </a:pPr>
            <a:r>
              <a:rPr lang="en-US" sz="900">
                <a:solidFill>
                  <a:srgbClr val="434343"/>
                </a:solidFill>
                <a:latin typeface="Zen Maru Gothic Medium"/>
                <a:ea typeface="Zen Maru Gothic Medium"/>
                <a:cs typeface="Zen Maru Gothic Medium"/>
                <a:sym typeface="Zen Maru Gothic Medium"/>
              </a:rPr>
              <a:t>03 Lunches &amp; 03 Dinners</a:t>
            </a:r>
            <a:endParaRPr sz="900">
              <a:solidFill>
                <a:srgbClr val="434343"/>
              </a:solidFill>
              <a:latin typeface="Zen Maru Gothic Medium"/>
              <a:ea typeface="Zen Maru Gothic Medium"/>
              <a:cs typeface="Zen Maru Gothic Medium"/>
              <a:sym typeface="Zen Maru Gothic Medium"/>
            </a:endParaRPr>
          </a:p>
          <a:p>
            <a:pPr indent="-285750" lvl="0" marL="457200" rtl="0" algn="l">
              <a:spcBef>
                <a:spcPts val="0"/>
              </a:spcBef>
              <a:spcAft>
                <a:spcPts val="0"/>
              </a:spcAft>
              <a:buClr>
                <a:srgbClr val="434343"/>
              </a:buClr>
              <a:buSzPts val="900"/>
              <a:buFont typeface="Zen Maru Gothic Medium"/>
              <a:buChar char="●"/>
            </a:pPr>
            <a:r>
              <a:rPr lang="en-US" sz="900">
                <a:solidFill>
                  <a:srgbClr val="434343"/>
                </a:solidFill>
                <a:latin typeface="Zen Maru Gothic Medium"/>
                <a:ea typeface="Zen Maru Gothic Medium"/>
                <a:cs typeface="Zen Maru Gothic Medium"/>
                <a:sym typeface="Zen Maru Gothic Medium"/>
              </a:rPr>
              <a:t>Snack Box on Day 1</a:t>
            </a:r>
            <a:endParaRPr sz="900">
              <a:solidFill>
                <a:srgbClr val="434343"/>
              </a:solidFill>
              <a:latin typeface="Zen Maru Gothic Medium"/>
              <a:ea typeface="Zen Maru Gothic Medium"/>
              <a:cs typeface="Zen Maru Gothic Medium"/>
              <a:sym typeface="Zen Maru Gothic Medium"/>
            </a:endParaRPr>
          </a:p>
          <a:p>
            <a:pPr indent="-285750" lvl="0" marL="457200" rtl="0" algn="l">
              <a:spcBef>
                <a:spcPts val="0"/>
              </a:spcBef>
              <a:spcAft>
                <a:spcPts val="0"/>
              </a:spcAft>
              <a:buClr>
                <a:srgbClr val="434343"/>
              </a:buClr>
              <a:buSzPts val="900"/>
              <a:buFont typeface="Zen Maru Gothic Medium"/>
              <a:buChar char="●"/>
            </a:pPr>
            <a:r>
              <a:rPr lang="en-US" sz="900">
                <a:solidFill>
                  <a:srgbClr val="434343"/>
                </a:solidFill>
                <a:latin typeface="Zen Maru Gothic Medium"/>
                <a:ea typeface="Zen Maru Gothic Medium"/>
                <a:cs typeface="Zen Maru Gothic Medium"/>
                <a:sym typeface="Zen Maru Gothic Medium"/>
              </a:rPr>
              <a:t>Games Drives in Safari Land Cruiser as per the itinerary</a:t>
            </a:r>
            <a:endParaRPr sz="900">
              <a:solidFill>
                <a:srgbClr val="434343"/>
              </a:solidFill>
              <a:latin typeface="Zen Maru Gothic Medium"/>
              <a:ea typeface="Zen Maru Gothic Medium"/>
              <a:cs typeface="Zen Maru Gothic Medium"/>
              <a:sym typeface="Zen Maru Gothic Medium"/>
            </a:endParaRPr>
          </a:p>
          <a:p>
            <a:pPr indent="-285750" lvl="0" marL="457200" rtl="0" algn="l">
              <a:spcBef>
                <a:spcPts val="0"/>
              </a:spcBef>
              <a:spcAft>
                <a:spcPts val="0"/>
              </a:spcAft>
              <a:buClr>
                <a:srgbClr val="434343"/>
              </a:buClr>
              <a:buSzPts val="900"/>
              <a:buFont typeface="Zen Maru Gothic Medium"/>
              <a:buChar char="●"/>
            </a:pPr>
            <a:r>
              <a:rPr lang="en-US" sz="900">
                <a:solidFill>
                  <a:srgbClr val="434343"/>
                </a:solidFill>
                <a:latin typeface="Zen Maru Gothic Medium"/>
                <a:ea typeface="Zen Maru Gothic Medium"/>
                <a:cs typeface="Zen Maru Gothic Medium"/>
                <a:sym typeface="Zen Maru Gothic Medium"/>
              </a:rPr>
              <a:t>Giraffe Center in Nairobi</a:t>
            </a:r>
            <a:endParaRPr sz="900">
              <a:solidFill>
                <a:srgbClr val="434343"/>
              </a:solidFill>
              <a:latin typeface="Zen Maru Gothic Medium"/>
              <a:ea typeface="Zen Maru Gothic Medium"/>
              <a:cs typeface="Zen Maru Gothic Medium"/>
              <a:sym typeface="Zen Maru Gothic Medium"/>
            </a:endParaRPr>
          </a:p>
          <a:p>
            <a:pPr indent="-285750" lvl="0" marL="457200" rtl="0" algn="l">
              <a:spcBef>
                <a:spcPts val="0"/>
              </a:spcBef>
              <a:spcAft>
                <a:spcPts val="0"/>
              </a:spcAft>
              <a:buClr>
                <a:srgbClr val="434343"/>
              </a:buClr>
              <a:buSzPts val="900"/>
              <a:buFont typeface="Zen Maru Gothic Medium"/>
              <a:buChar char="●"/>
            </a:pPr>
            <a:r>
              <a:rPr lang="en-US" sz="900">
                <a:solidFill>
                  <a:srgbClr val="434343"/>
                </a:solidFill>
                <a:latin typeface="Zen Maru Gothic Medium"/>
                <a:ea typeface="Zen Maru Gothic Medium"/>
                <a:cs typeface="Zen Maru Gothic Medium"/>
                <a:sym typeface="Zen Maru Gothic Medium"/>
              </a:rPr>
              <a:t>Boat ride on Lake Naivasha</a:t>
            </a:r>
            <a:endParaRPr sz="900">
              <a:solidFill>
                <a:srgbClr val="434343"/>
              </a:solidFill>
              <a:latin typeface="Zen Maru Gothic Medium"/>
              <a:ea typeface="Zen Maru Gothic Medium"/>
              <a:cs typeface="Zen Maru Gothic Medium"/>
              <a:sym typeface="Zen Maru Gothic Medium"/>
            </a:endParaRPr>
          </a:p>
          <a:p>
            <a:pPr indent="-285750" lvl="0" marL="457200" rtl="0" algn="l">
              <a:spcBef>
                <a:spcPts val="0"/>
              </a:spcBef>
              <a:spcAft>
                <a:spcPts val="0"/>
              </a:spcAft>
              <a:buClr>
                <a:srgbClr val="434343"/>
              </a:buClr>
              <a:buSzPts val="900"/>
              <a:buFont typeface="Zen Maru Gothic Medium"/>
              <a:buChar char="●"/>
            </a:pPr>
            <a:r>
              <a:rPr lang="en-US" sz="900">
                <a:solidFill>
                  <a:srgbClr val="434343"/>
                </a:solidFill>
                <a:latin typeface="Zen Maru Gothic Medium"/>
                <a:ea typeface="Zen Maru Gothic Medium"/>
                <a:cs typeface="Zen Maru Gothic Medium"/>
                <a:sym typeface="Zen Maru Gothic Medium"/>
              </a:rPr>
              <a:t>Visit to Thompson falls &amp; Equator</a:t>
            </a:r>
            <a:endParaRPr sz="900">
              <a:solidFill>
                <a:srgbClr val="434343"/>
              </a:solidFill>
              <a:latin typeface="Zen Maru Gothic Medium"/>
              <a:ea typeface="Zen Maru Gothic Medium"/>
              <a:cs typeface="Zen Maru Gothic Medium"/>
              <a:sym typeface="Zen Maru Gothic Medium"/>
            </a:endParaRPr>
          </a:p>
          <a:p>
            <a:pPr indent="-285750" lvl="0" marL="457200" rtl="0" algn="l">
              <a:spcBef>
                <a:spcPts val="0"/>
              </a:spcBef>
              <a:spcAft>
                <a:spcPts val="0"/>
              </a:spcAft>
              <a:buClr>
                <a:srgbClr val="434343"/>
              </a:buClr>
              <a:buSzPts val="900"/>
              <a:buFont typeface="Zen Maru Gothic Medium"/>
              <a:buChar char="●"/>
            </a:pPr>
            <a:r>
              <a:rPr lang="en-US" sz="900">
                <a:solidFill>
                  <a:srgbClr val="434343"/>
                </a:solidFill>
                <a:latin typeface="Zen Maru Gothic Medium"/>
                <a:ea typeface="Zen Maru Gothic Medium"/>
                <a:cs typeface="Zen Maru Gothic Medium"/>
                <a:sym typeface="Zen Maru Gothic Medium"/>
              </a:rPr>
              <a:t>1 Bottled of 500 ml drinking water during the tour</a:t>
            </a:r>
            <a:endParaRPr sz="900">
              <a:solidFill>
                <a:srgbClr val="434343"/>
              </a:solidFill>
              <a:latin typeface="Zen Maru Gothic Medium"/>
              <a:ea typeface="Zen Maru Gothic Medium"/>
              <a:cs typeface="Zen Maru Gothic Medium"/>
              <a:sym typeface="Zen Maru Gothic Medium"/>
            </a:endParaRPr>
          </a:p>
          <a:p>
            <a:pPr indent="-285750" lvl="0" marL="457200" rtl="0" algn="l">
              <a:spcBef>
                <a:spcPts val="0"/>
              </a:spcBef>
              <a:spcAft>
                <a:spcPts val="0"/>
              </a:spcAft>
              <a:buClr>
                <a:srgbClr val="434343"/>
              </a:buClr>
              <a:buSzPts val="900"/>
              <a:buFont typeface="Zen Maru Gothic Medium"/>
              <a:buChar char="●"/>
            </a:pPr>
            <a:r>
              <a:rPr lang="en-US" sz="900">
                <a:solidFill>
                  <a:srgbClr val="434343"/>
                </a:solidFill>
                <a:latin typeface="Zen Maru Gothic Medium"/>
                <a:ea typeface="Zen Maru Gothic Medium"/>
                <a:cs typeface="Zen Maru Gothic Medium"/>
                <a:sym typeface="Zen Maru Gothic Medium"/>
              </a:rPr>
              <a:t>Premium Travel Insurance</a:t>
            </a:r>
            <a:endParaRPr sz="900">
              <a:solidFill>
                <a:srgbClr val="434343"/>
              </a:solidFill>
              <a:latin typeface="Zen Maru Gothic Medium"/>
              <a:ea typeface="Zen Maru Gothic Medium"/>
              <a:cs typeface="Zen Maru Gothic Medium"/>
              <a:sym typeface="Zen Maru Gothic Medium"/>
            </a:endParaRPr>
          </a:p>
          <a:p>
            <a:pPr indent="-285750" lvl="0" marL="457200" rtl="0" algn="l">
              <a:spcBef>
                <a:spcPts val="0"/>
              </a:spcBef>
              <a:spcAft>
                <a:spcPts val="0"/>
              </a:spcAft>
              <a:buClr>
                <a:srgbClr val="434343"/>
              </a:buClr>
              <a:buSzPts val="900"/>
              <a:buFont typeface="Zen Maru Gothic Medium"/>
              <a:buChar char="●"/>
            </a:pPr>
            <a:r>
              <a:rPr lang="en-US" sz="900">
                <a:solidFill>
                  <a:srgbClr val="434343"/>
                </a:solidFill>
                <a:latin typeface="Zen Maru Gothic Medium"/>
                <a:ea typeface="Zen Maru Gothic Medium"/>
                <a:cs typeface="Zen Maru Gothic Medium"/>
                <a:sym typeface="Zen Maru Gothic Medium"/>
              </a:rPr>
              <a:t>Transport and transfers in a safari 4x4 land cruiser with a pop-up game-viewing roof hatch (Non A/C).</a:t>
            </a:r>
            <a:endParaRPr sz="900">
              <a:solidFill>
                <a:srgbClr val="434343"/>
              </a:solidFill>
              <a:latin typeface="Zen Maru Gothic Medium"/>
              <a:ea typeface="Zen Maru Gothic Medium"/>
              <a:cs typeface="Zen Maru Gothic Medium"/>
              <a:sym typeface="Zen Maru Gothic Medium"/>
            </a:endParaRPr>
          </a:p>
        </p:txBody>
      </p:sp>
      <p:sp>
        <p:nvSpPr>
          <p:cNvPr id="108" name="Google Shape;108;g35e2add1cd4_1_15"/>
          <p:cNvSpPr/>
          <p:nvPr/>
        </p:nvSpPr>
        <p:spPr>
          <a:xfrm flipH="1">
            <a:off x="662950" y="3787135"/>
            <a:ext cx="6184800" cy="14412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9" name="Google Shape;109;g35e2add1cd4_1_15"/>
          <p:cNvSpPr/>
          <p:nvPr/>
        </p:nvSpPr>
        <p:spPr>
          <a:xfrm>
            <a:off x="993150" y="3304535"/>
            <a:ext cx="1866900" cy="482700"/>
          </a:xfrm>
          <a:prstGeom prst="round2SameRect">
            <a:avLst>
              <a:gd fmla="val 16667" name="adj1"/>
              <a:gd fmla="val 0" name="adj2"/>
            </a:avLst>
          </a:prstGeom>
          <a:solidFill>
            <a:srgbClr val="E31F2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0" name="Google Shape;110;g35e2add1cd4_1_15"/>
          <p:cNvSpPr txBox="1"/>
          <p:nvPr/>
        </p:nvSpPr>
        <p:spPr>
          <a:xfrm>
            <a:off x="1468775" y="3332200"/>
            <a:ext cx="14193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US" sz="1500" u="none" cap="none" strike="noStrike">
                <a:solidFill>
                  <a:srgbClr val="FFFFFF"/>
                </a:solidFill>
                <a:latin typeface="Zen Maru Gothic"/>
                <a:ea typeface="Zen Maru Gothic"/>
                <a:cs typeface="Zen Maru Gothic"/>
                <a:sym typeface="Zen Maru Gothic"/>
              </a:rPr>
              <a:t>Hotel Details</a:t>
            </a:r>
            <a:endParaRPr b="1" i="0" sz="1500" u="none" cap="none" strike="noStrike">
              <a:solidFill>
                <a:srgbClr val="FFFFFF"/>
              </a:solidFill>
              <a:latin typeface="Zen Maru Gothic"/>
              <a:ea typeface="Zen Maru Gothic"/>
              <a:cs typeface="Zen Maru Gothic"/>
              <a:sym typeface="Zen Maru Gothic"/>
            </a:endParaRPr>
          </a:p>
        </p:txBody>
      </p:sp>
      <p:sp>
        <p:nvSpPr>
          <p:cNvPr id="111" name="Google Shape;111;g35e2add1cd4_1_15"/>
          <p:cNvSpPr txBox="1"/>
          <p:nvPr/>
        </p:nvSpPr>
        <p:spPr>
          <a:xfrm>
            <a:off x="1259850" y="4022210"/>
            <a:ext cx="570900" cy="2430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434343"/>
                </a:solidFill>
                <a:latin typeface="Zen Maru Gothic Medium"/>
                <a:ea typeface="Zen Maru Gothic Medium"/>
                <a:cs typeface="Zen Maru Gothic Medium"/>
                <a:sym typeface="Zen Maru Gothic Medium"/>
              </a:rPr>
              <a:t>City</a:t>
            </a:r>
            <a:endParaRPr b="0" i="0" sz="1000" u="none" cap="none" strike="noStrike">
              <a:solidFill>
                <a:srgbClr val="434343"/>
              </a:solidFill>
              <a:latin typeface="Zen Maru Gothic Medium"/>
              <a:ea typeface="Zen Maru Gothic Medium"/>
              <a:cs typeface="Zen Maru Gothic Medium"/>
              <a:sym typeface="Zen Maru Gothic Medium"/>
            </a:endParaRPr>
          </a:p>
        </p:txBody>
      </p:sp>
      <p:sp>
        <p:nvSpPr>
          <p:cNvPr id="112" name="Google Shape;112;g35e2add1cd4_1_15"/>
          <p:cNvSpPr txBox="1"/>
          <p:nvPr/>
        </p:nvSpPr>
        <p:spPr>
          <a:xfrm>
            <a:off x="2383800" y="4022210"/>
            <a:ext cx="894600" cy="2430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434343"/>
                </a:solidFill>
                <a:latin typeface="Zen Maru Gothic Medium"/>
                <a:ea typeface="Zen Maru Gothic Medium"/>
                <a:cs typeface="Zen Maru Gothic Medium"/>
                <a:sym typeface="Zen Maru Gothic Medium"/>
              </a:rPr>
              <a:t>Hotel Name</a:t>
            </a:r>
            <a:endParaRPr b="0" i="0" sz="1000" u="none" cap="none" strike="noStrike">
              <a:solidFill>
                <a:srgbClr val="434343"/>
              </a:solidFill>
              <a:latin typeface="Zen Maru Gothic Medium"/>
              <a:ea typeface="Zen Maru Gothic Medium"/>
              <a:cs typeface="Zen Maru Gothic Medium"/>
              <a:sym typeface="Zen Maru Gothic Medium"/>
            </a:endParaRPr>
          </a:p>
        </p:txBody>
      </p:sp>
      <p:sp>
        <p:nvSpPr>
          <p:cNvPr id="113" name="Google Shape;113;g35e2add1cd4_1_15"/>
          <p:cNvSpPr txBox="1"/>
          <p:nvPr/>
        </p:nvSpPr>
        <p:spPr>
          <a:xfrm>
            <a:off x="3907800" y="4022210"/>
            <a:ext cx="837600" cy="2430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434343"/>
                </a:solidFill>
                <a:latin typeface="Zen Maru Gothic Medium"/>
                <a:ea typeface="Zen Maru Gothic Medium"/>
                <a:cs typeface="Zen Maru Gothic Medium"/>
                <a:sym typeface="Zen Maru Gothic Medium"/>
              </a:rPr>
              <a:t>Category</a:t>
            </a:r>
            <a:endParaRPr b="0" i="0" sz="1000" u="none" cap="none" strike="noStrike">
              <a:solidFill>
                <a:srgbClr val="434343"/>
              </a:solidFill>
              <a:latin typeface="Zen Maru Gothic Medium"/>
              <a:ea typeface="Zen Maru Gothic Medium"/>
              <a:cs typeface="Zen Maru Gothic Medium"/>
              <a:sym typeface="Zen Maru Gothic Medium"/>
            </a:endParaRPr>
          </a:p>
        </p:txBody>
      </p:sp>
      <p:sp>
        <p:nvSpPr>
          <p:cNvPr id="114" name="Google Shape;114;g35e2add1cd4_1_15"/>
          <p:cNvSpPr txBox="1"/>
          <p:nvPr/>
        </p:nvSpPr>
        <p:spPr>
          <a:xfrm>
            <a:off x="5346075" y="4022210"/>
            <a:ext cx="837600" cy="2430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434343"/>
                </a:solidFill>
                <a:latin typeface="Zen Maru Gothic Medium"/>
                <a:ea typeface="Zen Maru Gothic Medium"/>
                <a:cs typeface="Zen Maru Gothic Medium"/>
                <a:sym typeface="Zen Maru Gothic Medium"/>
              </a:rPr>
              <a:t>Google</a:t>
            </a:r>
            <a:endParaRPr b="0" i="0" sz="1000" u="none" cap="none" strike="noStrike">
              <a:solidFill>
                <a:srgbClr val="434343"/>
              </a:solidFill>
              <a:latin typeface="Zen Maru Gothic Medium"/>
              <a:ea typeface="Zen Maru Gothic Medium"/>
              <a:cs typeface="Zen Maru Gothic Medium"/>
              <a:sym typeface="Zen Maru Gothic Medium"/>
            </a:endParaRPr>
          </a:p>
        </p:txBody>
      </p:sp>
      <p:pic>
        <p:nvPicPr>
          <p:cNvPr id="115" name="Google Shape;115;g35e2add1cd4_1_15">
            <a:hlinkClick r:id="rId3"/>
          </p:cNvPr>
          <p:cNvPicPr preferRelativeResize="0"/>
          <p:nvPr/>
        </p:nvPicPr>
        <p:blipFill rotWithShape="1">
          <a:blip r:embed="rId4">
            <a:alphaModFix/>
          </a:blip>
          <a:srcRect b="79" l="0" r="0" t="79"/>
          <a:stretch/>
        </p:blipFill>
        <p:spPr>
          <a:xfrm>
            <a:off x="5355499" y="4458716"/>
            <a:ext cx="818775" cy="147075"/>
          </a:xfrm>
          <a:prstGeom prst="rect">
            <a:avLst/>
          </a:prstGeom>
          <a:noFill/>
          <a:ln>
            <a:noFill/>
          </a:ln>
        </p:spPr>
      </p:pic>
      <p:sp>
        <p:nvSpPr>
          <p:cNvPr id="116" name="Google Shape;116;g35e2add1cd4_1_15"/>
          <p:cNvSpPr txBox="1"/>
          <p:nvPr/>
        </p:nvSpPr>
        <p:spPr>
          <a:xfrm>
            <a:off x="1248225" y="4403485"/>
            <a:ext cx="570900" cy="2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lang="en-US" sz="800">
                <a:solidFill>
                  <a:srgbClr val="434343"/>
                </a:solidFill>
                <a:latin typeface="Zen Maru Gothic Medium"/>
                <a:ea typeface="Zen Maru Gothic Medium"/>
                <a:cs typeface="Zen Maru Gothic Medium"/>
                <a:sym typeface="Zen Maru Gothic Medium"/>
              </a:rPr>
              <a:t>Nairobi</a:t>
            </a:r>
            <a:endParaRPr b="0" i="0" sz="800" u="none" cap="none" strike="noStrike">
              <a:solidFill>
                <a:srgbClr val="434343"/>
              </a:solidFill>
              <a:latin typeface="Zen Maru Gothic Medium"/>
              <a:ea typeface="Zen Maru Gothic Medium"/>
              <a:cs typeface="Zen Maru Gothic Medium"/>
              <a:sym typeface="Zen Maru Gothic Medium"/>
            </a:endParaRPr>
          </a:p>
        </p:txBody>
      </p:sp>
      <p:sp>
        <p:nvSpPr>
          <p:cNvPr id="117" name="Google Shape;117;g35e2add1cd4_1_15"/>
          <p:cNvSpPr txBox="1"/>
          <p:nvPr/>
        </p:nvSpPr>
        <p:spPr>
          <a:xfrm>
            <a:off x="2198550" y="4405823"/>
            <a:ext cx="1314600" cy="24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800">
                <a:solidFill>
                  <a:srgbClr val="434343"/>
                </a:solidFill>
                <a:latin typeface="Zen Maru Gothic Medium"/>
                <a:ea typeface="Zen Maru Gothic Medium"/>
                <a:cs typeface="Zen Maru Gothic Medium"/>
                <a:sym typeface="Zen Maru Gothic Medium"/>
              </a:rPr>
              <a:t>Sarova Panafric </a:t>
            </a:r>
            <a:endParaRPr sz="800">
              <a:solidFill>
                <a:srgbClr val="434343"/>
              </a:solidFill>
              <a:latin typeface="Zen Maru Gothic Medium"/>
              <a:ea typeface="Zen Maru Gothic Medium"/>
              <a:cs typeface="Zen Maru Gothic Medium"/>
              <a:sym typeface="Zen Maru Gothic Medium"/>
            </a:endParaRPr>
          </a:p>
        </p:txBody>
      </p:sp>
      <p:sp>
        <p:nvSpPr>
          <p:cNvPr id="118" name="Google Shape;118;g35e2add1cd4_1_15"/>
          <p:cNvSpPr txBox="1"/>
          <p:nvPr/>
        </p:nvSpPr>
        <p:spPr>
          <a:xfrm>
            <a:off x="3907800" y="4410760"/>
            <a:ext cx="837600" cy="2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rgbClr val="434343"/>
                </a:solidFill>
                <a:latin typeface="Zen Maru Gothic Medium"/>
                <a:ea typeface="Zen Maru Gothic Medium"/>
                <a:cs typeface="Zen Maru Gothic Medium"/>
                <a:sym typeface="Zen Maru Gothic Medium"/>
              </a:rPr>
              <a:t>4 Star</a:t>
            </a:r>
            <a:endParaRPr b="0" i="0" sz="800" u="none" cap="none" strike="noStrike">
              <a:solidFill>
                <a:srgbClr val="434343"/>
              </a:solidFill>
              <a:latin typeface="Zen Maru Gothic Medium"/>
              <a:ea typeface="Zen Maru Gothic Medium"/>
              <a:cs typeface="Zen Maru Gothic Medium"/>
              <a:sym typeface="Zen Maru Gothic Medium"/>
            </a:endParaRPr>
          </a:p>
        </p:txBody>
      </p:sp>
      <p:sp>
        <p:nvSpPr>
          <p:cNvPr id="119" name="Google Shape;119;g35e2add1cd4_1_15"/>
          <p:cNvSpPr/>
          <p:nvPr/>
        </p:nvSpPr>
        <p:spPr>
          <a:xfrm flipH="1">
            <a:off x="662950" y="5884550"/>
            <a:ext cx="6184800" cy="16494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0" name="Google Shape;120;g35e2add1cd4_1_15"/>
          <p:cNvSpPr/>
          <p:nvPr/>
        </p:nvSpPr>
        <p:spPr>
          <a:xfrm>
            <a:off x="993150" y="5401950"/>
            <a:ext cx="1866900" cy="482700"/>
          </a:xfrm>
          <a:prstGeom prst="round2SameRect">
            <a:avLst>
              <a:gd fmla="val 16667" name="adj1"/>
              <a:gd fmla="val 0" name="adj2"/>
            </a:avLst>
          </a:prstGeom>
          <a:solidFill>
            <a:srgbClr val="E31F2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1" name="Google Shape;121;g35e2add1cd4_1_15"/>
          <p:cNvSpPr txBox="1"/>
          <p:nvPr/>
        </p:nvSpPr>
        <p:spPr>
          <a:xfrm>
            <a:off x="1430650" y="5420100"/>
            <a:ext cx="14709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lang="en-US" sz="1500">
                <a:solidFill>
                  <a:srgbClr val="FFFFFF"/>
                </a:solidFill>
                <a:latin typeface="Zen Maru Gothic"/>
                <a:ea typeface="Zen Maru Gothic"/>
                <a:cs typeface="Zen Maru Gothic"/>
                <a:sym typeface="Zen Maru Gothic"/>
              </a:rPr>
              <a:t>Flight Details</a:t>
            </a:r>
            <a:endParaRPr b="1" i="0" sz="1500" u="none" cap="none" strike="noStrike">
              <a:solidFill>
                <a:srgbClr val="FFFFFF"/>
              </a:solidFill>
              <a:latin typeface="Zen Maru Gothic"/>
              <a:ea typeface="Zen Maru Gothic"/>
              <a:cs typeface="Zen Maru Gothic"/>
              <a:sym typeface="Zen Maru Gothic"/>
            </a:endParaRPr>
          </a:p>
        </p:txBody>
      </p:sp>
      <p:sp>
        <p:nvSpPr>
          <p:cNvPr id="122" name="Google Shape;122;g35e2add1cd4_1_15"/>
          <p:cNvSpPr txBox="1"/>
          <p:nvPr/>
        </p:nvSpPr>
        <p:spPr>
          <a:xfrm>
            <a:off x="764550" y="6138665"/>
            <a:ext cx="664800" cy="2430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434343"/>
                </a:solidFill>
                <a:latin typeface="Zen Maru Gothic Medium"/>
                <a:ea typeface="Zen Maru Gothic Medium"/>
                <a:cs typeface="Zen Maru Gothic Medium"/>
                <a:sym typeface="Zen Maru Gothic Medium"/>
              </a:rPr>
              <a:t>Airlines</a:t>
            </a:r>
            <a:endParaRPr b="0" i="0" sz="1000" u="none" cap="none" strike="noStrike">
              <a:solidFill>
                <a:srgbClr val="434343"/>
              </a:solidFill>
              <a:latin typeface="Zen Maru Gothic Medium"/>
              <a:ea typeface="Zen Maru Gothic Medium"/>
              <a:cs typeface="Zen Maru Gothic Medium"/>
              <a:sym typeface="Zen Maru Gothic Medium"/>
            </a:endParaRPr>
          </a:p>
        </p:txBody>
      </p:sp>
      <p:sp>
        <p:nvSpPr>
          <p:cNvPr id="123" name="Google Shape;123;g35e2add1cd4_1_15"/>
          <p:cNvSpPr txBox="1"/>
          <p:nvPr/>
        </p:nvSpPr>
        <p:spPr>
          <a:xfrm>
            <a:off x="1555542" y="6138665"/>
            <a:ext cx="618000" cy="2430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434343"/>
                </a:solidFill>
                <a:latin typeface="Zen Maru Gothic Medium"/>
                <a:ea typeface="Zen Maru Gothic Medium"/>
                <a:cs typeface="Zen Maru Gothic Medium"/>
                <a:sym typeface="Zen Maru Gothic Medium"/>
              </a:rPr>
              <a:t>Date</a:t>
            </a:r>
            <a:endParaRPr b="0" i="0" sz="1000" u="none" cap="none" strike="noStrike">
              <a:solidFill>
                <a:srgbClr val="434343"/>
              </a:solidFill>
              <a:latin typeface="Zen Maru Gothic Medium"/>
              <a:ea typeface="Zen Maru Gothic Medium"/>
              <a:cs typeface="Zen Maru Gothic Medium"/>
              <a:sym typeface="Zen Maru Gothic Medium"/>
            </a:endParaRPr>
          </a:p>
        </p:txBody>
      </p:sp>
      <p:sp>
        <p:nvSpPr>
          <p:cNvPr id="124" name="Google Shape;124;g35e2add1cd4_1_15"/>
          <p:cNvSpPr txBox="1"/>
          <p:nvPr/>
        </p:nvSpPr>
        <p:spPr>
          <a:xfrm>
            <a:off x="2305526" y="6138665"/>
            <a:ext cx="805800" cy="2430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434343"/>
                </a:solidFill>
                <a:latin typeface="Zen Maru Gothic Medium"/>
                <a:ea typeface="Zen Maru Gothic Medium"/>
                <a:cs typeface="Zen Maru Gothic Medium"/>
                <a:sym typeface="Zen Maru Gothic Medium"/>
              </a:rPr>
              <a:t>From</a:t>
            </a:r>
            <a:endParaRPr b="0" i="0" sz="1000" u="none" cap="none" strike="noStrike">
              <a:solidFill>
                <a:srgbClr val="434343"/>
              </a:solidFill>
              <a:latin typeface="Zen Maru Gothic Medium"/>
              <a:ea typeface="Zen Maru Gothic Medium"/>
              <a:cs typeface="Zen Maru Gothic Medium"/>
              <a:sym typeface="Zen Maru Gothic Medium"/>
            </a:endParaRPr>
          </a:p>
        </p:txBody>
      </p:sp>
      <p:sp>
        <p:nvSpPr>
          <p:cNvPr id="125" name="Google Shape;125;g35e2add1cd4_1_15"/>
          <p:cNvSpPr txBox="1"/>
          <p:nvPr/>
        </p:nvSpPr>
        <p:spPr>
          <a:xfrm>
            <a:off x="4181124" y="6116345"/>
            <a:ext cx="730500" cy="2430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434343"/>
                </a:solidFill>
                <a:latin typeface="Zen Maru Gothic Medium"/>
                <a:ea typeface="Zen Maru Gothic Medium"/>
                <a:cs typeface="Zen Maru Gothic Medium"/>
                <a:sym typeface="Zen Maru Gothic Medium"/>
              </a:rPr>
              <a:t>Flight</a:t>
            </a:r>
            <a:endParaRPr b="0" i="0" sz="1000" u="none" cap="none" strike="noStrike">
              <a:solidFill>
                <a:srgbClr val="434343"/>
              </a:solidFill>
              <a:latin typeface="Zen Maru Gothic Medium"/>
              <a:ea typeface="Zen Maru Gothic Medium"/>
              <a:cs typeface="Zen Maru Gothic Medium"/>
              <a:sym typeface="Zen Maru Gothic Medium"/>
            </a:endParaRPr>
          </a:p>
        </p:txBody>
      </p:sp>
      <p:sp>
        <p:nvSpPr>
          <p:cNvPr id="126" name="Google Shape;126;g35e2add1cd4_1_15"/>
          <p:cNvSpPr txBox="1"/>
          <p:nvPr/>
        </p:nvSpPr>
        <p:spPr>
          <a:xfrm>
            <a:off x="761700" y="6535665"/>
            <a:ext cx="837600" cy="2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lang="en-US" sz="800">
                <a:solidFill>
                  <a:srgbClr val="434343"/>
                </a:solidFill>
                <a:latin typeface="Zen Maru Gothic Medium"/>
                <a:ea typeface="Zen Maru Gothic Medium"/>
                <a:cs typeface="Zen Maru Gothic Medium"/>
                <a:sym typeface="Zen Maru Gothic Medium"/>
              </a:rPr>
              <a:t>Kenya Airways</a:t>
            </a:r>
            <a:endParaRPr b="0" i="0" sz="800" u="none" cap="none" strike="noStrike">
              <a:solidFill>
                <a:srgbClr val="434343"/>
              </a:solidFill>
              <a:latin typeface="Zen Maru Gothic Medium"/>
              <a:ea typeface="Zen Maru Gothic Medium"/>
              <a:cs typeface="Zen Maru Gothic Medium"/>
              <a:sym typeface="Zen Maru Gothic Medium"/>
            </a:endParaRPr>
          </a:p>
        </p:txBody>
      </p:sp>
      <p:sp>
        <p:nvSpPr>
          <p:cNvPr id="127" name="Google Shape;127;g35e2add1cd4_1_15"/>
          <p:cNvSpPr txBox="1"/>
          <p:nvPr/>
        </p:nvSpPr>
        <p:spPr>
          <a:xfrm>
            <a:off x="3281485" y="6116345"/>
            <a:ext cx="805800" cy="2430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434343"/>
                </a:solidFill>
                <a:latin typeface="Zen Maru Gothic Medium"/>
                <a:ea typeface="Zen Maru Gothic Medium"/>
                <a:cs typeface="Zen Maru Gothic Medium"/>
                <a:sym typeface="Zen Maru Gothic Medium"/>
              </a:rPr>
              <a:t>To</a:t>
            </a:r>
            <a:endParaRPr b="0" i="0" sz="1000" u="none" cap="none" strike="noStrike">
              <a:solidFill>
                <a:srgbClr val="434343"/>
              </a:solidFill>
              <a:latin typeface="Zen Maru Gothic Medium"/>
              <a:ea typeface="Zen Maru Gothic Medium"/>
              <a:cs typeface="Zen Maru Gothic Medium"/>
              <a:sym typeface="Zen Maru Gothic Medium"/>
            </a:endParaRPr>
          </a:p>
        </p:txBody>
      </p:sp>
      <p:sp>
        <p:nvSpPr>
          <p:cNvPr id="128" name="Google Shape;128;g35e2add1cd4_1_15"/>
          <p:cNvSpPr txBox="1"/>
          <p:nvPr/>
        </p:nvSpPr>
        <p:spPr>
          <a:xfrm>
            <a:off x="5022616" y="6112470"/>
            <a:ext cx="805800" cy="2430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434343"/>
                </a:solidFill>
                <a:latin typeface="Zen Maru Gothic Medium"/>
                <a:ea typeface="Zen Maru Gothic Medium"/>
                <a:cs typeface="Zen Maru Gothic Medium"/>
                <a:sym typeface="Zen Maru Gothic Medium"/>
              </a:rPr>
              <a:t>Dept.(Hrs)</a:t>
            </a:r>
            <a:endParaRPr b="0" i="0" sz="1000" u="none" cap="none" strike="noStrike">
              <a:solidFill>
                <a:srgbClr val="434343"/>
              </a:solidFill>
              <a:latin typeface="Zen Maru Gothic Medium"/>
              <a:ea typeface="Zen Maru Gothic Medium"/>
              <a:cs typeface="Zen Maru Gothic Medium"/>
              <a:sym typeface="Zen Maru Gothic Medium"/>
            </a:endParaRPr>
          </a:p>
        </p:txBody>
      </p:sp>
      <p:sp>
        <p:nvSpPr>
          <p:cNvPr id="129" name="Google Shape;129;g35e2add1cd4_1_15"/>
          <p:cNvSpPr txBox="1"/>
          <p:nvPr/>
        </p:nvSpPr>
        <p:spPr>
          <a:xfrm>
            <a:off x="5939436" y="6092350"/>
            <a:ext cx="805800" cy="243000"/>
          </a:xfrm>
          <a:prstGeom prst="rect">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434343"/>
                </a:solidFill>
                <a:latin typeface="Zen Maru Gothic Medium"/>
                <a:ea typeface="Zen Maru Gothic Medium"/>
                <a:cs typeface="Zen Maru Gothic Medium"/>
                <a:sym typeface="Zen Maru Gothic Medium"/>
              </a:rPr>
              <a:t>Arr.(Hrs)</a:t>
            </a:r>
            <a:endParaRPr b="0" i="0" sz="1000" u="none" cap="none" strike="noStrike">
              <a:solidFill>
                <a:srgbClr val="434343"/>
              </a:solidFill>
              <a:latin typeface="Zen Maru Gothic Medium"/>
              <a:ea typeface="Zen Maru Gothic Medium"/>
              <a:cs typeface="Zen Maru Gothic Medium"/>
              <a:sym typeface="Zen Maru Gothic Medium"/>
            </a:endParaRPr>
          </a:p>
        </p:txBody>
      </p:sp>
      <p:sp>
        <p:nvSpPr>
          <p:cNvPr id="130" name="Google Shape;130;g35e2add1cd4_1_15"/>
          <p:cNvSpPr txBox="1"/>
          <p:nvPr/>
        </p:nvSpPr>
        <p:spPr>
          <a:xfrm>
            <a:off x="733200" y="6770427"/>
            <a:ext cx="894600" cy="2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lang="en-US" sz="800">
                <a:solidFill>
                  <a:srgbClr val="434343"/>
                </a:solidFill>
                <a:latin typeface="Zen Maru Gothic Medium"/>
                <a:ea typeface="Zen Maru Gothic Medium"/>
                <a:cs typeface="Zen Maru Gothic Medium"/>
                <a:sym typeface="Zen Maru Gothic Medium"/>
              </a:rPr>
              <a:t>Kenya Airways</a:t>
            </a:r>
            <a:endParaRPr b="0" i="0" sz="800" u="none" cap="none" strike="noStrike">
              <a:solidFill>
                <a:srgbClr val="434343"/>
              </a:solidFill>
              <a:latin typeface="Zen Maru Gothic Medium"/>
              <a:ea typeface="Zen Maru Gothic Medium"/>
              <a:cs typeface="Zen Maru Gothic Medium"/>
              <a:sym typeface="Zen Maru Gothic Medium"/>
            </a:endParaRPr>
          </a:p>
        </p:txBody>
      </p:sp>
      <p:sp>
        <p:nvSpPr>
          <p:cNvPr id="131" name="Google Shape;131;g35e2add1cd4_1_15"/>
          <p:cNvSpPr txBox="1"/>
          <p:nvPr/>
        </p:nvSpPr>
        <p:spPr>
          <a:xfrm>
            <a:off x="1499300" y="6535665"/>
            <a:ext cx="730500" cy="2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rgbClr val="434343"/>
                </a:solidFill>
                <a:latin typeface="Zen Maru Gothic Medium"/>
                <a:ea typeface="Zen Maru Gothic Medium"/>
                <a:cs typeface="Zen Maru Gothic Medium"/>
                <a:sym typeface="Zen Maru Gothic Medium"/>
              </a:rPr>
              <a:t>29 </a:t>
            </a:r>
            <a:r>
              <a:rPr lang="en-US" sz="800">
                <a:solidFill>
                  <a:srgbClr val="434343"/>
                </a:solidFill>
                <a:latin typeface="Zen Maru Gothic Medium"/>
                <a:ea typeface="Zen Maru Gothic Medium"/>
                <a:cs typeface="Zen Maru Gothic Medium"/>
                <a:sym typeface="Zen Maru Gothic Medium"/>
              </a:rPr>
              <a:t>Nov </a:t>
            </a:r>
            <a:r>
              <a:rPr b="0" i="0" lang="en-US" sz="800" u="none" cap="none" strike="noStrike">
                <a:solidFill>
                  <a:srgbClr val="434343"/>
                </a:solidFill>
                <a:latin typeface="Zen Maru Gothic Medium"/>
                <a:ea typeface="Zen Maru Gothic Medium"/>
                <a:cs typeface="Zen Maru Gothic Medium"/>
                <a:sym typeface="Zen Maru Gothic Medium"/>
              </a:rPr>
              <a:t>2025</a:t>
            </a:r>
            <a:endParaRPr b="0" i="0" sz="800" u="none" cap="none" strike="noStrike">
              <a:solidFill>
                <a:srgbClr val="434343"/>
              </a:solidFill>
              <a:latin typeface="Zen Maru Gothic Medium"/>
              <a:ea typeface="Zen Maru Gothic Medium"/>
              <a:cs typeface="Zen Maru Gothic Medium"/>
              <a:sym typeface="Zen Maru Gothic Medium"/>
            </a:endParaRPr>
          </a:p>
        </p:txBody>
      </p:sp>
      <p:sp>
        <p:nvSpPr>
          <p:cNvPr id="132" name="Google Shape;132;g35e2add1cd4_1_15"/>
          <p:cNvSpPr txBox="1"/>
          <p:nvPr/>
        </p:nvSpPr>
        <p:spPr>
          <a:xfrm>
            <a:off x="1499300" y="6771890"/>
            <a:ext cx="730500" cy="2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lang="en-US" sz="800">
                <a:solidFill>
                  <a:srgbClr val="434343"/>
                </a:solidFill>
                <a:latin typeface="Zen Maru Gothic Medium"/>
                <a:ea typeface="Zen Maru Gothic Medium"/>
                <a:cs typeface="Zen Maru Gothic Medium"/>
                <a:sym typeface="Zen Maru Gothic Medium"/>
              </a:rPr>
              <a:t>03</a:t>
            </a:r>
            <a:r>
              <a:rPr b="0" i="0" lang="en-US" sz="800" u="none" cap="none" strike="noStrike">
                <a:solidFill>
                  <a:srgbClr val="434343"/>
                </a:solidFill>
                <a:latin typeface="Zen Maru Gothic Medium"/>
                <a:ea typeface="Zen Maru Gothic Medium"/>
                <a:cs typeface="Zen Maru Gothic Medium"/>
                <a:sym typeface="Zen Maru Gothic Medium"/>
              </a:rPr>
              <a:t> </a:t>
            </a:r>
            <a:r>
              <a:rPr lang="en-US" sz="800">
                <a:solidFill>
                  <a:srgbClr val="434343"/>
                </a:solidFill>
                <a:latin typeface="Zen Maru Gothic Medium"/>
                <a:ea typeface="Zen Maru Gothic Medium"/>
                <a:cs typeface="Zen Maru Gothic Medium"/>
                <a:sym typeface="Zen Maru Gothic Medium"/>
              </a:rPr>
              <a:t>Dec </a:t>
            </a:r>
            <a:r>
              <a:rPr b="0" i="0" lang="en-US" sz="800" u="none" cap="none" strike="noStrike">
                <a:solidFill>
                  <a:srgbClr val="434343"/>
                </a:solidFill>
                <a:latin typeface="Zen Maru Gothic Medium"/>
                <a:ea typeface="Zen Maru Gothic Medium"/>
                <a:cs typeface="Zen Maru Gothic Medium"/>
                <a:sym typeface="Zen Maru Gothic Medium"/>
              </a:rPr>
              <a:t>2025</a:t>
            </a:r>
            <a:endParaRPr b="0" i="0" sz="800" u="none" cap="none" strike="noStrike">
              <a:solidFill>
                <a:srgbClr val="434343"/>
              </a:solidFill>
              <a:latin typeface="Zen Maru Gothic Medium"/>
              <a:ea typeface="Zen Maru Gothic Medium"/>
              <a:cs typeface="Zen Maru Gothic Medium"/>
              <a:sym typeface="Zen Maru Gothic Medium"/>
            </a:endParaRPr>
          </a:p>
        </p:txBody>
      </p:sp>
      <p:sp>
        <p:nvSpPr>
          <p:cNvPr id="133" name="Google Shape;133;g35e2add1cd4_1_15"/>
          <p:cNvSpPr txBox="1"/>
          <p:nvPr/>
        </p:nvSpPr>
        <p:spPr>
          <a:xfrm>
            <a:off x="2343175" y="6535665"/>
            <a:ext cx="730500" cy="2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rgbClr val="434343"/>
                </a:solidFill>
                <a:latin typeface="Zen Maru Gothic Medium"/>
                <a:ea typeface="Zen Maru Gothic Medium"/>
                <a:cs typeface="Zen Maru Gothic Medium"/>
                <a:sym typeface="Zen Maru Gothic Medium"/>
              </a:rPr>
              <a:t>Dubai</a:t>
            </a:r>
            <a:endParaRPr b="0" i="0" sz="800" u="none" cap="none" strike="noStrike">
              <a:solidFill>
                <a:srgbClr val="434343"/>
              </a:solidFill>
              <a:latin typeface="Zen Maru Gothic Medium"/>
              <a:ea typeface="Zen Maru Gothic Medium"/>
              <a:cs typeface="Zen Maru Gothic Medium"/>
              <a:sym typeface="Zen Maru Gothic Medium"/>
            </a:endParaRPr>
          </a:p>
        </p:txBody>
      </p:sp>
      <p:sp>
        <p:nvSpPr>
          <p:cNvPr id="134" name="Google Shape;134;g35e2add1cd4_1_15"/>
          <p:cNvSpPr txBox="1"/>
          <p:nvPr/>
        </p:nvSpPr>
        <p:spPr>
          <a:xfrm>
            <a:off x="2343175" y="6771890"/>
            <a:ext cx="730500" cy="2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lang="en-US" sz="800">
                <a:solidFill>
                  <a:srgbClr val="434343"/>
                </a:solidFill>
                <a:latin typeface="Zen Maru Gothic Medium"/>
                <a:ea typeface="Zen Maru Gothic Medium"/>
                <a:cs typeface="Zen Maru Gothic Medium"/>
                <a:sym typeface="Zen Maru Gothic Medium"/>
              </a:rPr>
              <a:t>Nairobi</a:t>
            </a:r>
            <a:endParaRPr b="0" i="0" sz="800" u="none" cap="none" strike="noStrike">
              <a:solidFill>
                <a:srgbClr val="434343"/>
              </a:solidFill>
              <a:latin typeface="Zen Maru Gothic Medium"/>
              <a:ea typeface="Zen Maru Gothic Medium"/>
              <a:cs typeface="Zen Maru Gothic Medium"/>
              <a:sym typeface="Zen Maru Gothic Medium"/>
            </a:endParaRPr>
          </a:p>
        </p:txBody>
      </p:sp>
      <p:sp>
        <p:nvSpPr>
          <p:cNvPr id="135" name="Google Shape;135;g35e2add1cd4_1_15"/>
          <p:cNvSpPr txBox="1"/>
          <p:nvPr/>
        </p:nvSpPr>
        <p:spPr>
          <a:xfrm>
            <a:off x="3250175" y="6538120"/>
            <a:ext cx="730500" cy="2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lang="en-US" sz="800">
                <a:solidFill>
                  <a:srgbClr val="434343"/>
                </a:solidFill>
                <a:latin typeface="Zen Maru Gothic Medium"/>
                <a:ea typeface="Zen Maru Gothic Medium"/>
                <a:cs typeface="Zen Maru Gothic Medium"/>
                <a:sym typeface="Zen Maru Gothic Medium"/>
              </a:rPr>
              <a:t>Nairobi</a:t>
            </a:r>
            <a:endParaRPr b="0" i="0" sz="800" u="none" cap="none" strike="noStrike">
              <a:solidFill>
                <a:srgbClr val="434343"/>
              </a:solidFill>
              <a:latin typeface="Zen Maru Gothic Medium"/>
              <a:ea typeface="Zen Maru Gothic Medium"/>
              <a:cs typeface="Zen Maru Gothic Medium"/>
              <a:sym typeface="Zen Maru Gothic Medium"/>
            </a:endParaRPr>
          </a:p>
        </p:txBody>
      </p:sp>
      <p:sp>
        <p:nvSpPr>
          <p:cNvPr id="136" name="Google Shape;136;g35e2add1cd4_1_15"/>
          <p:cNvSpPr txBox="1"/>
          <p:nvPr/>
        </p:nvSpPr>
        <p:spPr>
          <a:xfrm>
            <a:off x="3271200" y="6784270"/>
            <a:ext cx="730500" cy="2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rgbClr val="434343"/>
                </a:solidFill>
                <a:latin typeface="Zen Maru Gothic Medium"/>
                <a:ea typeface="Zen Maru Gothic Medium"/>
                <a:cs typeface="Zen Maru Gothic Medium"/>
                <a:sym typeface="Zen Maru Gothic Medium"/>
              </a:rPr>
              <a:t>Dubai</a:t>
            </a:r>
            <a:endParaRPr b="0" i="0" sz="800" u="none" cap="none" strike="noStrike">
              <a:solidFill>
                <a:srgbClr val="434343"/>
              </a:solidFill>
              <a:latin typeface="Zen Maru Gothic Medium"/>
              <a:ea typeface="Zen Maru Gothic Medium"/>
              <a:cs typeface="Zen Maru Gothic Medium"/>
              <a:sym typeface="Zen Maru Gothic Medium"/>
            </a:endParaRPr>
          </a:p>
        </p:txBody>
      </p:sp>
      <p:sp>
        <p:nvSpPr>
          <p:cNvPr id="137" name="Google Shape;137;g35e2add1cd4_1_15"/>
          <p:cNvSpPr txBox="1"/>
          <p:nvPr/>
        </p:nvSpPr>
        <p:spPr>
          <a:xfrm>
            <a:off x="4157175" y="6502108"/>
            <a:ext cx="730500" cy="2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lang="en-US" sz="800">
                <a:solidFill>
                  <a:srgbClr val="434343"/>
                </a:solidFill>
                <a:latin typeface="Zen Maru Gothic Medium"/>
                <a:ea typeface="Zen Maru Gothic Medium"/>
                <a:cs typeface="Zen Maru Gothic Medium"/>
                <a:sym typeface="Zen Maru Gothic Medium"/>
              </a:rPr>
              <a:t>KQ305</a:t>
            </a:r>
            <a:endParaRPr b="0" i="0" sz="800" u="none" cap="none" strike="noStrike">
              <a:solidFill>
                <a:srgbClr val="434343"/>
              </a:solidFill>
              <a:latin typeface="Zen Maru Gothic Medium"/>
              <a:ea typeface="Zen Maru Gothic Medium"/>
              <a:cs typeface="Zen Maru Gothic Medium"/>
              <a:sym typeface="Zen Maru Gothic Medium"/>
            </a:endParaRPr>
          </a:p>
        </p:txBody>
      </p:sp>
      <p:sp>
        <p:nvSpPr>
          <p:cNvPr id="138" name="Google Shape;138;g35e2add1cd4_1_15"/>
          <p:cNvSpPr txBox="1"/>
          <p:nvPr/>
        </p:nvSpPr>
        <p:spPr>
          <a:xfrm>
            <a:off x="4157175" y="6751470"/>
            <a:ext cx="730500" cy="2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lang="en-US" sz="800">
                <a:solidFill>
                  <a:srgbClr val="434343"/>
                </a:solidFill>
                <a:latin typeface="Zen Maru Gothic Medium"/>
                <a:ea typeface="Zen Maru Gothic Medium"/>
                <a:cs typeface="Zen Maru Gothic Medium"/>
                <a:sym typeface="Zen Maru Gothic Medium"/>
              </a:rPr>
              <a:t>KQ310 </a:t>
            </a:r>
            <a:endParaRPr b="0" i="0" sz="800" u="none" cap="none" strike="noStrike">
              <a:solidFill>
                <a:srgbClr val="434343"/>
              </a:solidFill>
              <a:latin typeface="Zen Maru Gothic Medium"/>
              <a:ea typeface="Zen Maru Gothic Medium"/>
              <a:cs typeface="Zen Maru Gothic Medium"/>
              <a:sym typeface="Zen Maru Gothic Medium"/>
            </a:endParaRPr>
          </a:p>
        </p:txBody>
      </p:sp>
      <p:sp>
        <p:nvSpPr>
          <p:cNvPr id="139" name="Google Shape;139;g35e2add1cd4_1_15"/>
          <p:cNvSpPr txBox="1"/>
          <p:nvPr/>
        </p:nvSpPr>
        <p:spPr>
          <a:xfrm>
            <a:off x="5067125" y="6521170"/>
            <a:ext cx="730500" cy="2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lang="en-US" sz="800">
                <a:solidFill>
                  <a:srgbClr val="434343"/>
                </a:solidFill>
                <a:latin typeface="Zen Maru Gothic Medium"/>
                <a:ea typeface="Zen Maru Gothic Medium"/>
                <a:cs typeface="Zen Maru Gothic Medium"/>
                <a:sym typeface="Zen Maru Gothic Medium"/>
              </a:rPr>
              <a:t>06:55 </a:t>
            </a:r>
            <a:endParaRPr b="0" i="0" sz="800" u="none" cap="none" strike="noStrike">
              <a:solidFill>
                <a:srgbClr val="434343"/>
              </a:solidFill>
              <a:latin typeface="Zen Maru Gothic Medium"/>
              <a:ea typeface="Zen Maru Gothic Medium"/>
              <a:cs typeface="Zen Maru Gothic Medium"/>
              <a:sym typeface="Zen Maru Gothic Medium"/>
            </a:endParaRPr>
          </a:p>
        </p:txBody>
      </p:sp>
      <p:sp>
        <p:nvSpPr>
          <p:cNvPr id="140" name="Google Shape;140;g35e2add1cd4_1_15"/>
          <p:cNvSpPr txBox="1"/>
          <p:nvPr/>
        </p:nvSpPr>
        <p:spPr>
          <a:xfrm>
            <a:off x="5043125" y="6762620"/>
            <a:ext cx="730500" cy="2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lang="en-US" sz="800">
                <a:solidFill>
                  <a:srgbClr val="434343"/>
                </a:solidFill>
                <a:latin typeface="Zen Maru Gothic Medium"/>
                <a:ea typeface="Zen Maru Gothic Medium"/>
                <a:cs typeface="Zen Maru Gothic Medium"/>
                <a:sym typeface="Zen Maru Gothic Medium"/>
              </a:rPr>
              <a:t>18:15 </a:t>
            </a:r>
            <a:endParaRPr b="0" i="0" sz="800" u="none" cap="none" strike="noStrike">
              <a:solidFill>
                <a:srgbClr val="434343"/>
              </a:solidFill>
              <a:latin typeface="Zen Maru Gothic Medium"/>
              <a:ea typeface="Zen Maru Gothic Medium"/>
              <a:cs typeface="Zen Maru Gothic Medium"/>
              <a:sym typeface="Zen Maru Gothic Medium"/>
            </a:endParaRPr>
          </a:p>
        </p:txBody>
      </p:sp>
      <p:sp>
        <p:nvSpPr>
          <p:cNvPr id="141" name="Google Shape;141;g35e2add1cd4_1_15"/>
          <p:cNvSpPr txBox="1"/>
          <p:nvPr/>
        </p:nvSpPr>
        <p:spPr>
          <a:xfrm>
            <a:off x="5977075" y="6502113"/>
            <a:ext cx="730500" cy="2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rgbClr val="434343"/>
                </a:solidFill>
                <a:latin typeface="Zen Maru Gothic Medium"/>
                <a:ea typeface="Zen Maru Gothic Medium"/>
                <a:cs typeface="Zen Maru Gothic Medium"/>
                <a:sym typeface="Zen Maru Gothic Medium"/>
              </a:rPr>
              <a:t>11:</a:t>
            </a:r>
            <a:r>
              <a:rPr lang="en-US" sz="800">
                <a:solidFill>
                  <a:srgbClr val="434343"/>
                </a:solidFill>
                <a:latin typeface="Zen Maru Gothic Medium"/>
                <a:ea typeface="Zen Maru Gothic Medium"/>
                <a:cs typeface="Zen Maru Gothic Medium"/>
                <a:sym typeface="Zen Maru Gothic Medium"/>
              </a:rPr>
              <a:t>10</a:t>
            </a:r>
            <a:endParaRPr b="0" i="0" sz="800" u="none" cap="none" strike="noStrike">
              <a:solidFill>
                <a:srgbClr val="434343"/>
              </a:solidFill>
              <a:latin typeface="Zen Maru Gothic Medium"/>
              <a:ea typeface="Zen Maru Gothic Medium"/>
              <a:cs typeface="Zen Maru Gothic Medium"/>
              <a:sym typeface="Zen Maru Gothic Medium"/>
            </a:endParaRPr>
          </a:p>
        </p:txBody>
      </p:sp>
      <p:sp>
        <p:nvSpPr>
          <p:cNvPr id="142" name="Google Shape;142;g35e2add1cd4_1_15"/>
          <p:cNvSpPr txBox="1"/>
          <p:nvPr/>
        </p:nvSpPr>
        <p:spPr>
          <a:xfrm>
            <a:off x="5971175" y="6762625"/>
            <a:ext cx="730500" cy="2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lang="en-US" sz="800">
                <a:solidFill>
                  <a:srgbClr val="434343"/>
                </a:solidFill>
                <a:latin typeface="Zen Maru Gothic Medium"/>
                <a:ea typeface="Zen Maru Gothic Medium"/>
                <a:cs typeface="Zen Maru Gothic Medium"/>
                <a:sym typeface="Zen Maru Gothic Medium"/>
              </a:rPr>
              <a:t>00:30       </a:t>
            </a:r>
            <a:endParaRPr b="0" i="0" sz="800" u="none" cap="none" strike="noStrike">
              <a:solidFill>
                <a:srgbClr val="434343"/>
              </a:solidFill>
              <a:latin typeface="Zen Maru Gothic Medium"/>
              <a:ea typeface="Zen Maru Gothic Medium"/>
              <a:cs typeface="Zen Maru Gothic Medium"/>
              <a:sym typeface="Zen Maru Gothic Medium"/>
            </a:endParaRPr>
          </a:p>
        </p:txBody>
      </p:sp>
      <p:sp>
        <p:nvSpPr>
          <p:cNvPr id="143" name="Google Shape;143;g35e2add1cd4_1_15"/>
          <p:cNvSpPr/>
          <p:nvPr/>
        </p:nvSpPr>
        <p:spPr>
          <a:xfrm flipH="1">
            <a:off x="662950" y="8130526"/>
            <a:ext cx="6184800" cy="1985700"/>
          </a:xfrm>
          <a:prstGeom prst="round2Diag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44" name="Google Shape;144;g35e2add1cd4_1_15"/>
          <p:cNvSpPr/>
          <p:nvPr/>
        </p:nvSpPr>
        <p:spPr>
          <a:xfrm>
            <a:off x="993150" y="7647925"/>
            <a:ext cx="1866900" cy="482700"/>
          </a:xfrm>
          <a:prstGeom prst="round2SameRect">
            <a:avLst>
              <a:gd fmla="val 16667" name="adj1"/>
              <a:gd fmla="val 0" name="adj2"/>
            </a:avLst>
          </a:prstGeom>
          <a:solidFill>
            <a:srgbClr val="E31F2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45" name="Google Shape;145;g35e2add1cd4_1_15"/>
          <p:cNvSpPr txBox="1"/>
          <p:nvPr/>
        </p:nvSpPr>
        <p:spPr>
          <a:xfrm>
            <a:off x="1453800" y="7681075"/>
            <a:ext cx="14193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lang="en-US" sz="1500">
                <a:solidFill>
                  <a:srgbClr val="FFFFFF"/>
                </a:solidFill>
                <a:latin typeface="Zen Maru Gothic"/>
                <a:ea typeface="Zen Maru Gothic"/>
                <a:cs typeface="Zen Maru Gothic"/>
                <a:sym typeface="Zen Maru Gothic"/>
              </a:rPr>
              <a:t>Package Cost</a:t>
            </a:r>
            <a:endParaRPr b="1" i="0" sz="1500" u="none" cap="none" strike="noStrike">
              <a:solidFill>
                <a:srgbClr val="FFFFFF"/>
              </a:solidFill>
              <a:latin typeface="Zen Maru Gothic"/>
              <a:ea typeface="Zen Maru Gothic"/>
              <a:cs typeface="Zen Maru Gothic"/>
              <a:sym typeface="Zen Maru Gothic"/>
            </a:endParaRPr>
          </a:p>
        </p:txBody>
      </p:sp>
      <p:sp>
        <p:nvSpPr>
          <p:cNvPr id="146" name="Google Shape;146;g35e2add1cd4_1_15"/>
          <p:cNvSpPr txBox="1"/>
          <p:nvPr/>
        </p:nvSpPr>
        <p:spPr>
          <a:xfrm>
            <a:off x="995690" y="8194160"/>
            <a:ext cx="376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434343"/>
                </a:solidFill>
                <a:latin typeface="Zen Maru Gothic Medium"/>
                <a:ea typeface="Zen Maru Gothic Medium"/>
                <a:cs typeface="Zen Maru Gothic Medium"/>
                <a:sym typeface="Zen Maru Gothic Medium"/>
              </a:rPr>
              <a:t> Cost per person on a twin / Double / Triple sharing basis</a:t>
            </a:r>
            <a:endParaRPr b="0" i="0" sz="1000" u="none" cap="none" strike="noStrike">
              <a:solidFill>
                <a:srgbClr val="434343"/>
              </a:solidFill>
              <a:latin typeface="Zen Maru Gothic Medium"/>
              <a:ea typeface="Zen Maru Gothic Medium"/>
              <a:cs typeface="Zen Maru Gothic Medium"/>
              <a:sym typeface="Zen Maru Gothic Medium"/>
            </a:endParaRPr>
          </a:p>
        </p:txBody>
      </p:sp>
      <p:sp>
        <p:nvSpPr>
          <p:cNvPr id="147" name="Google Shape;147;g35e2add1cd4_1_15"/>
          <p:cNvSpPr txBox="1"/>
          <p:nvPr/>
        </p:nvSpPr>
        <p:spPr>
          <a:xfrm>
            <a:off x="1000770" y="8586040"/>
            <a:ext cx="376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434343"/>
                </a:solidFill>
                <a:latin typeface="Zen Maru Gothic Medium"/>
                <a:ea typeface="Zen Maru Gothic Medium"/>
                <a:cs typeface="Zen Maru Gothic Medium"/>
                <a:sym typeface="Zen Maru Gothic Medium"/>
              </a:rPr>
              <a:t> Cost per person on a single occupancy basis</a:t>
            </a:r>
            <a:endParaRPr b="0" i="0" sz="1000" u="none" cap="none" strike="noStrike">
              <a:solidFill>
                <a:srgbClr val="434343"/>
              </a:solidFill>
              <a:latin typeface="Zen Maru Gothic Medium"/>
              <a:ea typeface="Zen Maru Gothic Medium"/>
              <a:cs typeface="Zen Maru Gothic Medium"/>
              <a:sym typeface="Zen Maru Gothic Medium"/>
            </a:endParaRPr>
          </a:p>
        </p:txBody>
      </p:sp>
      <p:sp>
        <p:nvSpPr>
          <p:cNvPr id="148" name="Google Shape;148;g35e2add1cd4_1_15"/>
          <p:cNvSpPr txBox="1"/>
          <p:nvPr/>
        </p:nvSpPr>
        <p:spPr>
          <a:xfrm>
            <a:off x="993150" y="8974110"/>
            <a:ext cx="376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434343"/>
                </a:solidFill>
                <a:latin typeface="Zen Maru Gothic Medium"/>
                <a:ea typeface="Zen Maru Gothic Medium"/>
                <a:cs typeface="Zen Maru Gothic Medium"/>
                <a:sym typeface="Zen Maru Gothic Medium"/>
              </a:rPr>
              <a:t> Cost per child with bed (6 years of age to 11 years of age)</a:t>
            </a:r>
            <a:endParaRPr b="0" i="0" sz="1000" u="none" cap="none" strike="noStrike">
              <a:solidFill>
                <a:srgbClr val="434343"/>
              </a:solidFill>
              <a:latin typeface="Zen Maru Gothic Medium"/>
              <a:ea typeface="Zen Maru Gothic Medium"/>
              <a:cs typeface="Zen Maru Gothic Medium"/>
              <a:sym typeface="Zen Maru Gothic Medium"/>
            </a:endParaRPr>
          </a:p>
        </p:txBody>
      </p:sp>
      <p:sp>
        <p:nvSpPr>
          <p:cNvPr id="149" name="Google Shape;149;g35e2add1cd4_1_15"/>
          <p:cNvSpPr txBox="1"/>
          <p:nvPr/>
        </p:nvSpPr>
        <p:spPr>
          <a:xfrm>
            <a:off x="1031250" y="9357005"/>
            <a:ext cx="376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434343"/>
                </a:solidFill>
                <a:latin typeface="Zen Maru Gothic Medium"/>
                <a:ea typeface="Zen Maru Gothic Medium"/>
                <a:cs typeface="Zen Maru Gothic Medium"/>
                <a:sym typeface="Zen Maru Gothic Medium"/>
              </a:rPr>
              <a:t>Cost per child without bed (2 years of age to 5 years of age)</a:t>
            </a:r>
            <a:endParaRPr b="0" i="0" sz="1000" u="none" cap="none" strike="noStrike">
              <a:solidFill>
                <a:srgbClr val="434343"/>
              </a:solidFill>
              <a:latin typeface="Zen Maru Gothic Medium"/>
              <a:ea typeface="Zen Maru Gothic Medium"/>
              <a:cs typeface="Zen Maru Gothic Medium"/>
              <a:sym typeface="Zen Maru Gothic Medium"/>
            </a:endParaRPr>
          </a:p>
        </p:txBody>
      </p:sp>
      <p:sp>
        <p:nvSpPr>
          <p:cNvPr id="150" name="Google Shape;150;g35e2add1cd4_1_15"/>
          <p:cNvSpPr txBox="1"/>
          <p:nvPr/>
        </p:nvSpPr>
        <p:spPr>
          <a:xfrm>
            <a:off x="995690" y="9747520"/>
            <a:ext cx="376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434343"/>
                </a:solidFill>
                <a:latin typeface="Zen Maru Gothic Medium"/>
                <a:ea typeface="Zen Maru Gothic Medium"/>
                <a:cs typeface="Zen Maru Gothic Medium"/>
                <a:sym typeface="Zen Maru Gothic Medium"/>
              </a:rPr>
              <a:t> Cost per infant (0 years of age to 1.99 years of age)</a:t>
            </a:r>
            <a:endParaRPr b="0" i="0" sz="1000" u="none" cap="none" strike="noStrike">
              <a:solidFill>
                <a:srgbClr val="434343"/>
              </a:solidFill>
              <a:latin typeface="Zen Maru Gothic Medium"/>
              <a:ea typeface="Zen Maru Gothic Medium"/>
              <a:cs typeface="Zen Maru Gothic Medium"/>
              <a:sym typeface="Zen Maru Gothic Medium"/>
            </a:endParaRPr>
          </a:p>
        </p:txBody>
      </p:sp>
      <p:sp>
        <p:nvSpPr>
          <p:cNvPr id="151" name="Google Shape;151;g35e2add1cd4_1_15"/>
          <p:cNvSpPr txBox="1"/>
          <p:nvPr/>
        </p:nvSpPr>
        <p:spPr>
          <a:xfrm>
            <a:off x="4982545" y="8222735"/>
            <a:ext cx="1380000" cy="289200"/>
          </a:xfrm>
          <a:prstGeom prst="rect">
            <a:avLst/>
          </a:prstGeom>
          <a:solidFill>
            <a:srgbClr val="E31F2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Zen Maru Gothic Black"/>
                <a:ea typeface="Zen Maru Gothic Black"/>
                <a:cs typeface="Zen Maru Gothic Black"/>
                <a:sym typeface="Zen Maru Gothic Black"/>
              </a:rPr>
              <a:t>     </a:t>
            </a:r>
            <a:r>
              <a:rPr lang="en-US" sz="1100">
                <a:solidFill>
                  <a:srgbClr val="FFFFFF"/>
                </a:solidFill>
                <a:latin typeface="Zen Maru Gothic Black"/>
                <a:ea typeface="Zen Maru Gothic Black"/>
                <a:cs typeface="Zen Maru Gothic Black"/>
                <a:sym typeface="Zen Maru Gothic Black"/>
              </a:rPr>
              <a:t>6</a:t>
            </a:r>
            <a:r>
              <a:rPr b="0" i="0" lang="en-US" sz="1100" u="none" cap="none" strike="noStrike">
                <a:solidFill>
                  <a:srgbClr val="FFFFFF"/>
                </a:solidFill>
                <a:latin typeface="Zen Maru Gothic Black"/>
                <a:ea typeface="Zen Maru Gothic Black"/>
                <a:cs typeface="Zen Maru Gothic Black"/>
                <a:sym typeface="Zen Maru Gothic Black"/>
              </a:rPr>
              <a:t>,</a:t>
            </a:r>
            <a:r>
              <a:rPr lang="en-US" sz="1100">
                <a:solidFill>
                  <a:srgbClr val="FFFFFF"/>
                </a:solidFill>
                <a:latin typeface="Zen Maru Gothic Black"/>
                <a:ea typeface="Zen Maru Gothic Black"/>
                <a:cs typeface="Zen Maru Gothic Black"/>
                <a:sym typeface="Zen Maru Gothic Black"/>
              </a:rPr>
              <a:t>849</a:t>
            </a:r>
            <a:endParaRPr b="0" i="0" sz="1100" u="none" cap="none" strike="noStrike">
              <a:solidFill>
                <a:srgbClr val="FFFFFF"/>
              </a:solidFill>
              <a:latin typeface="Zen Maru Gothic Black"/>
              <a:ea typeface="Zen Maru Gothic Black"/>
              <a:cs typeface="Zen Maru Gothic Black"/>
              <a:sym typeface="Zen Maru Gothic Black"/>
            </a:endParaRPr>
          </a:p>
        </p:txBody>
      </p:sp>
      <p:sp>
        <p:nvSpPr>
          <p:cNvPr id="152" name="Google Shape;152;g35e2add1cd4_1_15"/>
          <p:cNvSpPr txBox="1"/>
          <p:nvPr/>
        </p:nvSpPr>
        <p:spPr>
          <a:xfrm>
            <a:off x="4982545" y="8587754"/>
            <a:ext cx="1380000" cy="289200"/>
          </a:xfrm>
          <a:prstGeom prst="rect">
            <a:avLst/>
          </a:prstGeom>
          <a:solidFill>
            <a:srgbClr val="E31F2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Zen Maru Gothic Black"/>
                <a:ea typeface="Zen Maru Gothic Black"/>
                <a:cs typeface="Zen Maru Gothic Black"/>
                <a:sym typeface="Zen Maru Gothic Black"/>
              </a:rPr>
              <a:t>    </a:t>
            </a:r>
            <a:r>
              <a:rPr lang="en-US" sz="1100">
                <a:solidFill>
                  <a:srgbClr val="FFFFFF"/>
                </a:solidFill>
                <a:latin typeface="Zen Maru Gothic Black"/>
                <a:ea typeface="Zen Maru Gothic Black"/>
                <a:cs typeface="Zen Maru Gothic Black"/>
                <a:sym typeface="Zen Maru Gothic Black"/>
              </a:rPr>
              <a:t>7</a:t>
            </a:r>
            <a:r>
              <a:rPr b="0" i="0" lang="en-US" sz="1100" u="none" cap="none" strike="noStrike">
                <a:solidFill>
                  <a:srgbClr val="FFFFFF"/>
                </a:solidFill>
                <a:latin typeface="Zen Maru Gothic Black"/>
                <a:ea typeface="Zen Maru Gothic Black"/>
                <a:cs typeface="Zen Maru Gothic Black"/>
                <a:sym typeface="Zen Maru Gothic Black"/>
              </a:rPr>
              <a:t>,</a:t>
            </a:r>
            <a:r>
              <a:rPr lang="en-US" sz="1100">
                <a:solidFill>
                  <a:srgbClr val="FFFFFF"/>
                </a:solidFill>
                <a:latin typeface="Zen Maru Gothic Black"/>
                <a:ea typeface="Zen Maru Gothic Black"/>
                <a:cs typeface="Zen Maru Gothic Black"/>
                <a:sym typeface="Zen Maru Gothic Black"/>
              </a:rPr>
              <a:t>549</a:t>
            </a:r>
            <a:endParaRPr b="0" i="0" sz="1100" u="none" cap="none" strike="noStrike">
              <a:solidFill>
                <a:srgbClr val="FFFFFF"/>
              </a:solidFill>
              <a:latin typeface="Zen Maru Gothic Black"/>
              <a:ea typeface="Zen Maru Gothic Black"/>
              <a:cs typeface="Zen Maru Gothic Black"/>
              <a:sym typeface="Zen Maru Gothic Black"/>
            </a:endParaRPr>
          </a:p>
        </p:txBody>
      </p:sp>
      <p:sp>
        <p:nvSpPr>
          <p:cNvPr id="153" name="Google Shape;153;g35e2add1cd4_1_15"/>
          <p:cNvSpPr txBox="1"/>
          <p:nvPr/>
        </p:nvSpPr>
        <p:spPr>
          <a:xfrm>
            <a:off x="4982545" y="8970293"/>
            <a:ext cx="1380000" cy="289200"/>
          </a:xfrm>
          <a:prstGeom prst="rect">
            <a:avLst/>
          </a:prstGeom>
          <a:solidFill>
            <a:srgbClr val="E31F2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Zen Maru Gothic Black"/>
                <a:ea typeface="Zen Maru Gothic Black"/>
                <a:cs typeface="Zen Maru Gothic Black"/>
                <a:sym typeface="Zen Maru Gothic Black"/>
              </a:rPr>
              <a:t>    </a:t>
            </a:r>
            <a:r>
              <a:rPr lang="en-US" sz="1100">
                <a:solidFill>
                  <a:srgbClr val="FFFFFF"/>
                </a:solidFill>
                <a:latin typeface="Zen Maru Gothic Black"/>
                <a:ea typeface="Zen Maru Gothic Black"/>
                <a:cs typeface="Zen Maru Gothic Black"/>
                <a:sym typeface="Zen Maru Gothic Black"/>
              </a:rPr>
              <a:t>3</a:t>
            </a:r>
            <a:r>
              <a:rPr b="0" i="0" lang="en-US" sz="1100" u="none" cap="none" strike="noStrike">
                <a:solidFill>
                  <a:srgbClr val="FFFFFF"/>
                </a:solidFill>
                <a:latin typeface="Zen Maru Gothic Black"/>
                <a:ea typeface="Zen Maru Gothic Black"/>
                <a:cs typeface="Zen Maru Gothic Black"/>
                <a:sym typeface="Zen Maru Gothic Black"/>
              </a:rPr>
              <a:t>,</a:t>
            </a:r>
            <a:r>
              <a:rPr lang="en-US" sz="1100">
                <a:solidFill>
                  <a:srgbClr val="FFFFFF"/>
                </a:solidFill>
                <a:latin typeface="Zen Maru Gothic Black"/>
                <a:ea typeface="Zen Maru Gothic Black"/>
                <a:cs typeface="Zen Maru Gothic Black"/>
                <a:sym typeface="Zen Maru Gothic Black"/>
              </a:rPr>
              <a:t>5</a:t>
            </a:r>
            <a:r>
              <a:rPr b="0" i="0" lang="en-US" sz="1100" u="none" cap="none" strike="noStrike">
                <a:solidFill>
                  <a:srgbClr val="FFFFFF"/>
                </a:solidFill>
                <a:latin typeface="Zen Maru Gothic Black"/>
                <a:ea typeface="Zen Maru Gothic Black"/>
                <a:cs typeface="Zen Maru Gothic Black"/>
                <a:sym typeface="Zen Maru Gothic Black"/>
              </a:rPr>
              <a:t>99</a:t>
            </a:r>
            <a:endParaRPr b="0" i="0" sz="1100" u="none" cap="none" strike="noStrike">
              <a:solidFill>
                <a:srgbClr val="FFFFFF"/>
              </a:solidFill>
              <a:latin typeface="Zen Maru Gothic Black"/>
              <a:ea typeface="Zen Maru Gothic Black"/>
              <a:cs typeface="Zen Maru Gothic Black"/>
              <a:sym typeface="Zen Maru Gothic Black"/>
            </a:endParaRPr>
          </a:p>
        </p:txBody>
      </p:sp>
      <p:sp>
        <p:nvSpPr>
          <p:cNvPr id="154" name="Google Shape;154;g35e2add1cd4_1_15"/>
          <p:cNvSpPr txBox="1"/>
          <p:nvPr/>
        </p:nvSpPr>
        <p:spPr>
          <a:xfrm>
            <a:off x="4982545" y="9363671"/>
            <a:ext cx="1380000" cy="289200"/>
          </a:xfrm>
          <a:prstGeom prst="rect">
            <a:avLst/>
          </a:prstGeom>
          <a:solidFill>
            <a:srgbClr val="E31F2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Zen Maru Gothic Black"/>
                <a:ea typeface="Zen Maru Gothic Black"/>
                <a:cs typeface="Zen Maru Gothic Black"/>
                <a:sym typeface="Zen Maru Gothic Black"/>
              </a:rPr>
              <a:t>    3,</a:t>
            </a:r>
            <a:r>
              <a:rPr lang="en-US" sz="1100">
                <a:solidFill>
                  <a:srgbClr val="FFFFFF"/>
                </a:solidFill>
                <a:latin typeface="Zen Maru Gothic Black"/>
                <a:ea typeface="Zen Maru Gothic Black"/>
                <a:cs typeface="Zen Maru Gothic Black"/>
                <a:sym typeface="Zen Maru Gothic Black"/>
              </a:rPr>
              <a:t>4</a:t>
            </a:r>
            <a:r>
              <a:rPr b="0" i="0" lang="en-US" sz="1100" u="none" cap="none" strike="noStrike">
                <a:solidFill>
                  <a:srgbClr val="FFFFFF"/>
                </a:solidFill>
                <a:latin typeface="Zen Maru Gothic Black"/>
                <a:ea typeface="Zen Maru Gothic Black"/>
                <a:cs typeface="Zen Maru Gothic Black"/>
                <a:sym typeface="Zen Maru Gothic Black"/>
              </a:rPr>
              <a:t>99</a:t>
            </a:r>
            <a:endParaRPr b="0" i="0" sz="1100" u="none" cap="none" strike="noStrike">
              <a:solidFill>
                <a:srgbClr val="FFFFFF"/>
              </a:solidFill>
              <a:latin typeface="Zen Maru Gothic Black"/>
              <a:ea typeface="Zen Maru Gothic Black"/>
              <a:cs typeface="Zen Maru Gothic Black"/>
              <a:sym typeface="Zen Maru Gothic Black"/>
            </a:endParaRPr>
          </a:p>
        </p:txBody>
      </p:sp>
      <p:sp>
        <p:nvSpPr>
          <p:cNvPr id="155" name="Google Shape;155;g35e2add1cd4_1_15"/>
          <p:cNvSpPr txBox="1"/>
          <p:nvPr/>
        </p:nvSpPr>
        <p:spPr>
          <a:xfrm>
            <a:off x="4982545" y="9757650"/>
            <a:ext cx="1380000" cy="289200"/>
          </a:xfrm>
          <a:prstGeom prst="rect">
            <a:avLst/>
          </a:prstGeom>
          <a:solidFill>
            <a:srgbClr val="E31F2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Zen Maru Gothic Black"/>
                <a:ea typeface="Zen Maru Gothic Black"/>
                <a:cs typeface="Zen Maru Gothic Black"/>
                <a:sym typeface="Zen Maru Gothic Black"/>
              </a:rPr>
              <a:t>  999</a:t>
            </a:r>
            <a:endParaRPr b="0" i="0" sz="1100" u="none" cap="none" strike="noStrike">
              <a:solidFill>
                <a:srgbClr val="FFFFFF"/>
              </a:solidFill>
              <a:latin typeface="Zen Maru Gothic Black"/>
              <a:ea typeface="Zen Maru Gothic Black"/>
              <a:cs typeface="Zen Maru Gothic Black"/>
              <a:sym typeface="Zen Maru Gothic Black"/>
            </a:endParaRPr>
          </a:p>
        </p:txBody>
      </p:sp>
      <p:pic>
        <p:nvPicPr>
          <p:cNvPr id="156" name="Google Shape;156;g35e2add1cd4_1_15" title="Untitled-1.png"/>
          <p:cNvPicPr preferRelativeResize="0"/>
          <p:nvPr/>
        </p:nvPicPr>
        <p:blipFill rotWithShape="1">
          <a:blip r:embed="rId5">
            <a:alphaModFix/>
          </a:blip>
          <a:srcRect b="0" l="0" r="0" t="0"/>
          <a:stretch/>
        </p:blipFill>
        <p:spPr>
          <a:xfrm>
            <a:off x="5371300" y="8283260"/>
            <a:ext cx="190957" cy="165873"/>
          </a:xfrm>
          <a:prstGeom prst="rect">
            <a:avLst/>
          </a:prstGeom>
          <a:noFill/>
          <a:ln>
            <a:noFill/>
          </a:ln>
        </p:spPr>
      </p:pic>
      <p:pic>
        <p:nvPicPr>
          <p:cNvPr id="157" name="Google Shape;157;g35e2add1cd4_1_15" title="Untitled-1.png"/>
          <p:cNvPicPr preferRelativeResize="0"/>
          <p:nvPr/>
        </p:nvPicPr>
        <p:blipFill rotWithShape="1">
          <a:blip r:embed="rId5">
            <a:alphaModFix/>
          </a:blip>
          <a:srcRect b="0" l="0" r="0" t="0"/>
          <a:stretch/>
        </p:blipFill>
        <p:spPr>
          <a:xfrm>
            <a:off x="5371300" y="8629970"/>
            <a:ext cx="190957" cy="165873"/>
          </a:xfrm>
          <a:prstGeom prst="rect">
            <a:avLst/>
          </a:prstGeom>
          <a:noFill/>
          <a:ln>
            <a:noFill/>
          </a:ln>
        </p:spPr>
      </p:pic>
      <p:pic>
        <p:nvPicPr>
          <p:cNvPr id="158" name="Google Shape;158;g35e2add1cd4_1_15" title="Untitled-1.png"/>
          <p:cNvPicPr preferRelativeResize="0"/>
          <p:nvPr/>
        </p:nvPicPr>
        <p:blipFill rotWithShape="1">
          <a:blip r:embed="rId5">
            <a:alphaModFix/>
          </a:blip>
          <a:srcRect b="0" l="0" r="0" t="0"/>
          <a:stretch/>
        </p:blipFill>
        <p:spPr>
          <a:xfrm>
            <a:off x="5364950" y="9028750"/>
            <a:ext cx="190957" cy="165873"/>
          </a:xfrm>
          <a:prstGeom prst="rect">
            <a:avLst/>
          </a:prstGeom>
          <a:noFill/>
          <a:ln>
            <a:noFill/>
          </a:ln>
        </p:spPr>
      </p:pic>
      <p:pic>
        <p:nvPicPr>
          <p:cNvPr id="159" name="Google Shape;159;g35e2add1cd4_1_15" title="Untitled-1.png"/>
          <p:cNvPicPr preferRelativeResize="0"/>
          <p:nvPr/>
        </p:nvPicPr>
        <p:blipFill rotWithShape="1">
          <a:blip r:embed="rId5">
            <a:alphaModFix/>
          </a:blip>
          <a:srcRect b="0" l="0" r="0" t="0"/>
          <a:stretch/>
        </p:blipFill>
        <p:spPr>
          <a:xfrm>
            <a:off x="5364950" y="9419275"/>
            <a:ext cx="190957" cy="165873"/>
          </a:xfrm>
          <a:prstGeom prst="rect">
            <a:avLst/>
          </a:prstGeom>
          <a:noFill/>
          <a:ln>
            <a:noFill/>
          </a:ln>
        </p:spPr>
      </p:pic>
      <p:pic>
        <p:nvPicPr>
          <p:cNvPr id="160" name="Google Shape;160;g35e2add1cd4_1_15" title="Untitled-1.png"/>
          <p:cNvPicPr preferRelativeResize="0"/>
          <p:nvPr/>
        </p:nvPicPr>
        <p:blipFill rotWithShape="1">
          <a:blip r:embed="rId5">
            <a:alphaModFix/>
          </a:blip>
          <a:srcRect b="0" l="0" r="0" t="0"/>
          <a:stretch/>
        </p:blipFill>
        <p:spPr>
          <a:xfrm>
            <a:off x="5364950" y="9812975"/>
            <a:ext cx="190957" cy="165873"/>
          </a:xfrm>
          <a:prstGeom prst="rect">
            <a:avLst/>
          </a:prstGeom>
          <a:noFill/>
          <a:ln>
            <a:noFill/>
          </a:ln>
        </p:spPr>
      </p:pic>
      <p:sp>
        <p:nvSpPr>
          <p:cNvPr id="161" name="Google Shape;161;g35e2add1cd4_1_15"/>
          <p:cNvSpPr txBox="1"/>
          <p:nvPr/>
        </p:nvSpPr>
        <p:spPr>
          <a:xfrm>
            <a:off x="104150" y="10293750"/>
            <a:ext cx="739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434343"/>
                </a:solidFill>
                <a:latin typeface="Zen Maru Gothic"/>
                <a:ea typeface="Zen Maru Gothic"/>
                <a:cs typeface="Zen Maru Gothic"/>
                <a:sym typeface="Zen Maru Gothic"/>
              </a:rPr>
              <a:t>www.travelwings.com	 									 		    12</a:t>
            </a:r>
            <a:endParaRPr sz="1200">
              <a:solidFill>
                <a:srgbClr val="434343"/>
              </a:solidFill>
              <a:latin typeface="Zen Maru Gothic"/>
              <a:ea typeface="Zen Maru Gothic"/>
              <a:cs typeface="Zen Maru Gothic"/>
              <a:sym typeface="Zen Maru Gothic"/>
            </a:endParaRPr>
          </a:p>
        </p:txBody>
      </p:sp>
      <p:sp>
        <p:nvSpPr>
          <p:cNvPr id="162" name="Google Shape;162;g35e2add1cd4_1_15"/>
          <p:cNvSpPr txBox="1"/>
          <p:nvPr/>
        </p:nvSpPr>
        <p:spPr>
          <a:xfrm>
            <a:off x="1168425" y="4676460"/>
            <a:ext cx="730500" cy="16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800"/>
              <a:buFont typeface="Arial"/>
              <a:buNone/>
            </a:pPr>
            <a:r>
              <a:rPr lang="en-US" sz="800">
                <a:solidFill>
                  <a:srgbClr val="434343"/>
                </a:solidFill>
                <a:latin typeface="Zen Maru Gothic Medium"/>
                <a:ea typeface="Zen Maru Gothic Medium"/>
                <a:cs typeface="Zen Maru Gothic Medium"/>
                <a:sym typeface="Zen Maru Gothic Medium"/>
              </a:rPr>
              <a:t>Masai Mara</a:t>
            </a:r>
            <a:endParaRPr sz="1800">
              <a:latin typeface="Calibri"/>
              <a:ea typeface="Calibri"/>
              <a:cs typeface="Calibri"/>
              <a:sym typeface="Calibri"/>
            </a:endParaRPr>
          </a:p>
        </p:txBody>
      </p:sp>
      <p:sp>
        <p:nvSpPr>
          <p:cNvPr id="163" name="Google Shape;163;g35e2add1cd4_1_15"/>
          <p:cNvSpPr txBox="1"/>
          <p:nvPr/>
        </p:nvSpPr>
        <p:spPr>
          <a:xfrm>
            <a:off x="2230350" y="4675185"/>
            <a:ext cx="1251000" cy="14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800">
                <a:solidFill>
                  <a:srgbClr val="434343"/>
                </a:solidFill>
                <a:latin typeface="Zen Maru Gothic Medium"/>
                <a:ea typeface="Zen Maru Gothic Medium"/>
                <a:cs typeface="Zen Maru Gothic Medium"/>
                <a:sym typeface="Zen Maru Gothic Medium"/>
              </a:rPr>
              <a:t>Drunken Elephant Mara</a:t>
            </a:r>
            <a:endParaRPr sz="1800">
              <a:latin typeface="Calibri"/>
              <a:ea typeface="Calibri"/>
              <a:cs typeface="Calibri"/>
              <a:sym typeface="Calibri"/>
            </a:endParaRPr>
          </a:p>
        </p:txBody>
      </p:sp>
      <p:sp>
        <p:nvSpPr>
          <p:cNvPr id="164" name="Google Shape;164;g35e2add1cd4_1_15"/>
          <p:cNvSpPr txBox="1"/>
          <p:nvPr/>
        </p:nvSpPr>
        <p:spPr>
          <a:xfrm>
            <a:off x="4290300" y="4804760"/>
            <a:ext cx="3276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Calibri"/>
              <a:ea typeface="Calibri"/>
              <a:cs typeface="Calibri"/>
              <a:sym typeface="Calibri"/>
            </a:endParaRPr>
          </a:p>
        </p:txBody>
      </p:sp>
      <p:sp>
        <p:nvSpPr>
          <p:cNvPr id="165" name="Google Shape;165;g35e2add1cd4_1_15"/>
          <p:cNvSpPr txBox="1"/>
          <p:nvPr/>
        </p:nvSpPr>
        <p:spPr>
          <a:xfrm>
            <a:off x="2819650" y="4766660"/>
            <a:ext cx="4389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Calibri"/>
              <a:ea typeface="Calibri"/>
              <a:cs typeface="Calibri"/>
              <a:sym typeface="Calibri"/>
            </a:endParaRPr>
          </a:p>
        </p:txBody>
      </p:sp>
      <p:sp>
        <p:nvSpPr>
          <p:cNvPr id="166" name="Google Shape;166;g35e2add1cd4_1_15"/>
          <p:cNvSpPr txBox="1"/>
          <p:nvPr/>
        </p:nvSpPr>
        <p:spPr>
          <a:xfrm>
            <a:off x="4041150" y="4627548"/>
            <a:ext cx="570900" cy="14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800"/>
              <a:buFont typeface="Arial"/>
              <a:buNone/>
            </a:pPr>
            <a:r>
              <a:rPr lang="en-US" sz="800">
                <a:solidFill>
                  <a:srgbClr val="434343"/>
                </a:solidFill>
                <a:latin typeface="Zen Maru Gothic Medium"/>
                <a:ea typeface="Zen Maru Gothic Medium"/>
                <a:cs typeface="Zen Maru Gothic Medium"/>
                <a:sym typeface="Zen Maru Gothic Medium"/>
              </a:rPr>
              <a:t>4 Star</a:t>
            </a:r>
            <a:endParaRPr sz="800">
              <a:solidFill>
                <a:srgbClr val="434343"/>
              </a:solidFill>
              <a:latin typeface="Zen Maru Gothic Medium"/>
              <a:ea typeface="Zen Maru Gothic Medium"/>
              <a:cs typeface="Zen Maru Gothic Medium"/>
              <a:sym typeface="Zen Maru Gothic Medium"/>
            </a:endParaRPr>
          </a:p>
          <a:p>
            <a:pPr indent="0" lvl="0" marL="0" rtl="0" algn="l">
              <a:spcBef>
                <a:spcPts val="0"/>
              </a:spcBef>
              <a:spcAft>
                <a:spcPts val="0"/>
              </a:spcAft>
              <a:buNone/>
            </a:pPr>
            <a:r>
              <a:t/>
            </a:r>
            <a:endParaRPr sz="1800">
              <a:latin typeface="Calibri"/>
              <a:ea typeface="Calibri"/>
              <a:cs typeface="Calibri"/>
              <a:sym typeface="Calibri"/>
            </a:endParaRPr>
          </a:p>
        </p:txBody>
      </p:sp>
      <p:sp>
        <p:nvSpPr>
          <p:cNvPr id="167" name="Google Shape;167;g35e2add1cd4_1_15"/>
          <p:cNvSpPr txBox="1"/>
          <p:nvPr/>
        </p:nvSpPr>
        <p:spPr>
          <a:xfrm>
            <a:off x="5349475" y="4667610"/>
            <a:ext cx="664800" cy="16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Calibri"/>
              <a:ea typeface="Calibri"/>
              <a:cs typeface="Calibri"/>
              <a:sym typeface="Calibri"/>
            </a:endParaRPr>
          </a:p>
        </p:txBody>
      </p:sp>
      <p:pic>
        <p:nvPicPr>
          <p:cNvPr id="168" name="Google Shape;168;g35e2add1cd4_1_15">
            <a:hlinkClick r:id="rId6"/>
          </p:cNvPr>
          <p:cNvPicPr preferRelativeResize="0"/>
          <p:nvPr/>
        </p:nvPicPr>
        <p:blipFill rotWithShape="1">
          <a:blip r:embed="rId4">
            <a:alphaModFix/>
          </a:blip>
          <a:srcRect b="79" l="0" r="0" t="79"/>
          <a:stretch/>
        </p:blipFill>
        <p:spPr>
          <a:xfrm>
            <a:off x="5355487" y="4712691"/>
            <a:ext cx="818775" cy="147075"/>
          </a:xfrm>
          <a:prstGeom prst="rect">
            <a:avLst/>
          </a:prstGeom>
          <a:noFill/>
          <a:ln>
            <a:noFill/>
          </a:ln>
        </p:spPr>
      </p:pic>
      <p:sp>
        <p:nvSpPr>
          <p:cNvPr id="169" name="Google Shape;169;g35e2add1cd4_1_15"/>
          <p:cNvSpPr txBox="1"/>
          <p:nvPr/>
        </p:nvSpPr>
        <p:spPr>
          <a:xfrm>
            <a:off x="2230350" y="5001385"/>
            <a:ext cx="1251000" cy="14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800">
                <a:solidFill>
                  <a:srgbClr val="434343"/>
                </a:solidFill>
                <a:latin typeface="Zen Maru Gothic Medium"/>
                <a:ea typeface="Zen Maru Gothic Medium"/>
                <a:cs typeface="Zen Maru Gothic Medium"/>
                <a:sym typeface="Zen Maru Gothic Medium"/>
              </a:rPr>
              <a:t>Panari Nyahururu</a:t>
            </a:r>
            <a:r>
              <a:rPr lang="en-US" sz="800">
                <a:solidFill>
                  <a:srgbClr val="434343"/>
                </a:solidFill>
                <a:latin typeface="Zen Maru Gothic Medium"/>
                <a:ea typeface="Zen Maru Gothic Medium"/>
                <a:cs typeface="Zen Maru Gothic Medium"/>
                <a:sym typeface="Zen Maru Gothic Medium"/>
              </a:rPr>
              <a:t> </a:t>
            </a:r>
            <a:endParaRPr sz="800">
              <a:solidFill>
                <a:srgbClr val="434343"/>
              </a:solidFill>
              <a:latin typeface="Zen Maru Gothic Medium"/>
              <a:ea typeface="Zen Maru Gothic Medium"/>
              <a:cs typeface="Zen Maru Gothic Medium"/>
              <a:sym typeface="Zen Maru Gothic Medium"/>
            </a:endParaRPr>
          </a:p>
          <a:p>
            <a:pPr indent="0" lvl="0" marL="0" rtl="0" algn="ctr">
              <a:spcBef>
                <a:spcPts val="0"/>
              </a:spcBef>
              <a:spcAft>
                <a:spcPts val="0"/>
              </a:spcAft>
              <a:buNone/>
            </a:pPr>
            <a:r>
              <a:t/>
            </a:r>
            <a:endParaRPr sz="800">
              <a:solidFill>
                <a:srgbClr val="434343"/>
              </a:solidFill>
              <a:latin typeface="Zen Maru Gothic Medium"/>
              <a:ea typeface="Zen Maru Gothic Medium"/>
              <a:cs typeface="Zen Maru Gothic Medium"/>
              <a:sym typeface="Zen Maru Gothic Medium"/>
            </a:endParaRPr>
          </a:p>
        </p:txBody>
      </p:sp>
      <p:sp>
        <p:nvSpPr>
          <p:cNvPr id="170" name="Google Shape;170;g35e2add1cd4_1_15"/>
          <p:cNvSpPr txBox="1"/>
          <p:nvPr/>
        </p:nvSpPr>
        <p:spPr>
          <a:xfrm>
            <a:off x="1044225" y="4919485"/>
            <a:ext cx="978900" cy="14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800"/>
              <a:buFont typeface="Arial"/>
              <a:buNone/>
            </a:pPr>
            <a:r>
              <a:rPr lang="en-US" sz="800">
                <a:solidFill>
                  <a:srgbClr val="434343"/>
                </a:solidFill>
                <a:latin typeface="Zen Maru Gothic Medium"/>
                <a:ea typeface="Zen Maru Gothic Medium"/>
                <a:cs typeface="Zen Maru Gothic Medium"/>
                <a:sym typeface="Zen Maru Gothic Medium"/>
              </a:rPr>
              <a:t>Nyahururu</a:t>
            </a:r>
            <a:endParaRPr sz="800">
              <a:latin typeface="Calibri"/>
              <a:ea typeface="Calibri"/>
              <a:cs typeface="Calibri"/>
              <a:sym typeface="Calibri"/>
            </a:endParaRPr>
          </a:p>
        </p:txBody>
      </p:sp>
      <p:sp>
        <p:nvSpPr>
          <p:cNvPr id="171" name="Google Shape;171;g35e2add1cd4_1_15"/>
          <p:cNvSpPr txBox="1"/>
          <p:nvPr/>
        </p:nvSpPr>
        <p:spPr>
          <a:xfrm>
            <a:off x="4086600" y="4873260"/>
            <a:ext cx="480000" cy="16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800">
                <a:solidFill>
                  <a:srgbClr val="434343"/>
                </a:solidFill>
                <a:latin typeface="Zen Maru Gothic Medium"/>
                <a:ea typeface="Zen Maru Gothic Medium"/>
                <a:cs typeface="Zen Maru Gothic Medium"/>
                <a:sym typeface="Zen Maru Gothic Medium"/>
              </a:rPr>
              <a:t>4 Star</a:t>
            </a:r>
            <a:endParaRPr sz="800">
              <a:solidFill>
                <a:srgbClr val="434343"/>
              </a:solidFill>
              <a:latin typeface="Zen Maru Gothic Medium"/>
              <a:ea typeface="Zen Maru Gothic Medium"/>
              <a:cs typeface="Zen Maru Gothic Medium"/>
              <a:sym typeface="Zen Maru Gothic Medium"/>
            </a:endParaRPr>
          </a:p>
          <a:p>
            <a:pPr indent="0" lvl="0" marL="0" rtl="0" algn="l">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sp>
        <p:nvSpPr>
          <p:cNvPr id="172" name="Google Shape;172;g35e2add1cd4_1_15"/>
          <p:cNvSpPr txBox="1"/>
          <p:nvPr/>
        </p:nvSpPr>
        <p:spPr>
          <a:xfrm>
            <a:off x="5320975" y="4953785"/>
            <a:ext cx="730500" cy="12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Calibri"/>
              <a:ea typeface="Calibri"/>
              <a:cs typeface="Calibri"/>
              <a:sym typeface="Calibri"/>
            </a:endParaRPr>
          </a:p>
        </p:txBody>
      </p:sp>
      <p:pic>
        <p:nvPicPr>
          <p:cNvPr id="173" name="Google Shape;173;g35e2add1cd4_1_15">
            <a:hlinkClick r:id="rId7"/>
          </p:cNvPr>
          <p:cNvPicPr preferRelativeResize="0"/>
          <p:nvPr/>
        </p:nvPicPr>
        <p:blipFill rotWithShape="1">
          <a:blip r:embed="rId4">
            <a:alphaModFix/>
          </a:blip>
          <a:srcRect b="79" l="0" r="0" t="79"/>
          <a:stretch/>
        </p:blipFill>
        <p:spPr>
          <a:xfrm>
            <a:off x="5355487" y="4966666"/>
            <a:ext cx="818775" cy="147075"/>
          </a:xfrm>
          <a:prstGeom prst="rect">
            <a:avLst/>
          </a:prstGeom>
          <a:noFill/>
          <a:ln>
            <a:noFill/>
          </a:ln>
        </p:spPr>
      </p:pic>
      <p:sp>
        <p:nvSpPr>
          <p:cNvPr id="174" name="Google Shape;174;g35e2add1cd4_1_15"/>
          <p:cNvSpPr txBox="1"/>
          <p:nvPr/>
        </p:nvSpPr>
        <p:spPr>
          <a:xfrm>
            <a:off x="3858750" y="2537675"/>
            <a:ext cx="26214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000" u="sng">
                <a:solidFill>
                  <a:srgbClr val="434343"/>
                </a:solidFill>
                <a:latin typeface="Zen Maru Gothic"/>
                <a:ea typeface="Zen Maru Gothic"/>
                <a:cs typeface="Zen Maru Gothic"/>
                <a:sym typeface="Zen Maru Gothic"/>
              </a:rPr>
              <a:t>Note:</a:t>
            </a:r>
            <a:r>
              <a:rPr lang="en-US" sz="1000" u="sng">
                <a:solidFill>
                  <a:srgbClr val="434343"/>
                </a:solidFill>
                <a:latin typeface="Zen Maru Gothic Medium"/>
                <a:ea typeface="Zen Maru Gothic Medium"/>
                <a:cs typeface="Zen Maru Gothic Medium"/>
                <a:sym typeface="Zen Maru Gothic Medium"/>
              </a:rPr>
              <a:t> </a:t>
            </a:r>
            <a:r>
              <a:rPr lang="en-US" sz="1000">
                <a:solidFill>
                  <a:srgbClr val="434343"/>
                </a:solidFill>
                <a:latin typeface="Zen Maru Gothic Medium"/>
                <a:ea typeface="Zen Maru Gothic Medium"/>
                <a:cs typeface="Zen Maru Gothic Medium"/>
                <a:sym typeface="Zen Maru Gothic Medium"/>
              </a:rPr>
              <a:t>If the traveller is aged 60 years or above, a supplementary insurance charge will be applicable</a:t>
            </a:r>
            <a:endParaRPr sz="1000">
              <a:solidFill>
                <a:srgbClr val="434343"/>
              </a:solidFill>
              <a:latin typeface="Zen Maru Gothic Medium"/>
              <a:ea typeface="Zen Maru Gothic Medium"/>
              <a:cs typeface="Zen Maru Gothic Medium"/>
              <a:sym typeface="Zen Maru Gothic Medium"/>
            </a:endParaRPr>
          </a:p>
          <a:p>
            <a:pPr indent="0" lvl="0" marL="0" rtl="0" algn="l">
              <a:spcBef>
                <a:spcPts val="0"/>
              </a:spcBef>
              <a:spcAft>
                <a:spcPts val="0"/>
              </a:spcAft>
              <a:buNone/>
            </a:pPr>
            <a:r>
              <a:t/>
            </a:r>
            <a:endParaRPr sz="1800">
              <a:solidFill>
                <a:srgbClr val="434343"/>
              </a:solidFill>
              <a:latin typeface="Calibri"/>
              <a:ea typeface="Calibri"/>
              <a:cs typeface="Calibri"/>
              <a:sym typeface="Calibri"/>
            </a:endParaRPr>
          </a:p>
        </p:txBody>
      </p:sp>
      <p:sp>
        <p:nvSpPr>
          <p:cNvPr id="175" name="Google Shape;175;g35e2add1cd4_1_15"/>
          <p:cNvSpPr txBox="1"/>
          <p:nvPr/>
        </p:nvSpPr>
        <p:spPr>
          <a:xfrm>
            <a:off x="753350" y="7033200"/>
            <a:ext cx="60489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000">
                <a:solidFill>
                  <a:srgbClr val="434343"/>
                </a:solidFill>
                <a:latin typeface="Calibri"/>
                <a:ea typeface="Calibri"/>
                <a:cs typeface="Calibri"/>
                <a:sym typeface="Calibri"/>
              </a:rPr>
              <a:t>Food &amp; Seat Selection: </a:t>
            </a:r>
            <a:r>
              <a:rPr lang="en-US" sz="1000">
                <a:solidFill>
                  <a:srgbClr val="434343"/>
                </a:solidFill>
                <a:latin typeface="Calibri"/>
                <a:ea typeface="Calibri"/>
                <a:cs typeface="Calibri"/>
                <a:sym typeface="Calibri"/>
              </a:rPr>
              <a:t>If the airline permits pre-booking, we can arrange it for an additional fee. Alternatively, these can be handled directly by the guest at the time of boarding, subject to availability during booking.</a:t>
            </a:r>
            <a:endParaRPr sz="1000">
              <a:solidFill>
                <a:srgbClr val="434343"/>
              </a:solidFill>
              <a:latin typeface="Calibri"/>
              <a:ea typeface="Calibri"/>
              <a:cs typeface="Calibri"/>
              <a:sym typeface="Calibri"/>
            </a:endParaRPr>
          </a:p>
          <a:p>
            <a:pPr indent="0" lvl="0" marL="0" rtl="0" algn="l">
              <a:spcBef>
                <a:spcPts val="0"/>
              </a:spcBef>
              <a:spcAft>
                <a:spcPts val="0"/>
              </a:spcAft>
              <a:buNone/>
            </a:pPr>
            <a:r>
              <a:t/>
            </a:r>
            <a:endParaRPr sz="1800">
              <a:solidFill>
                <a:srgbClr val="434343"/>
              </a:solidFill>
              <a:latin typeface="Calibri"/>
              <a:ea typeface="Calibri"/>
              <a:cs typeface="Calibri"/>
              <a:sym typeface="Calibri"/>
            </a:endParaRPr>
          </a:p>
        </p:txBody>
      </p:sp>
      <p:pic>
        <p:nvPicPr>
          <p:cNvPr id="176" name="Google Shape;176;g35e2add1cd4_1_15" title="Inclusions.png"/>
          <p:cNvPicPr preferRelativeResize="0"/>
          <p:nvPr/>
        </p:nvPicPr>
        <p:blipFill>
          <a:blip r:embed="rId8">
            <a:alphaModFix/>
          </a:blip>
          <a:stretch>
            <a:fillRect/>
          </a:stretch>
        </p:blipFill>
        <p:spPr>
          <a:xfrm>
            <a:off x="978050" y="218150"/>
            <a:ext cx="618000" cy="618000"/>
          </a:xfrm>
          <a:prstGeom prst="rect">
            <a:avLst/>
          </a:prstGeom>
          <a:noFill/>
          <a:ln>
            <a:noFill/>
          </a:ln>
        </p:spPr>
      </p:pic>
      <p:pic>
        <p:nvPicPr>
          <p:cNvPr id="177" name="Google Shape;177;g35e2add1cd4_1_15" title="Hotel Details.png"/>
          <p:cNvPicPr preferRelativeResize="0"/>
          <p:nvPr/>
        </p:nvPicPr>
        <p:blipFill>
          <a:blip r:embed="rId9">
            <a:alphaModFix/>
          </a:blip>
          <a:stretch>
            <a:fillRect/>
          </a:stretch>
        </p:blipFill>
        <p:spPr>
          <a:xfrm>
            <a:off x="1011625" y="3264875"/>
            <a:ext cx="570899" cy="570899"/>
          </a:xfrm>
          <a:prstGeom prst="rect">
            <a:avLst/>
          </a:prstGeom>
          <a:noFill/>
          <a:ln>
            <a:noFill/>
          </a:ln>
        </p:spPr>
      </p:pic>
      <p:pic>
        <p:nvPicPr>
          <p:cNvPr id="178" name="Google Shape;178;g35e2add1cd4_1_15" title="Flight.png"/>
          <p:cNvPicPr preferRelativeResize="0"/>
          <p:nvPr/>
        </p:nvPicPr>
        <p:blipFill>
          <a:blip r:embed="rId10">
            <a:alphaModFix/>
          </a:blip>
          <a:stretch>
            <a:fillRect/>
          </a:stretch>
        </p:blipFill>
        <p:spPr>
          <a:xfrm>
            <a:off x="995775" y="5339475"/>
            <a:ext cx="618000" cy="618000"/>
          </a:xfrm>
          <a:prstGeom prst="rect">
            <a:avLst/>
          </a:prstGeom>
          <a:noFill/>
          <a:ln>
            <a:noFill/>
          </a:ln>
        </p:spPr>
      </p:pic>
      <p:pic>
        <p:nvPicPr>
          <p:cNvPr id="179" name="Google Shape;179;g35e2add1cd4_1_15" title="Package cost.png"/>
          <p:cNvPicPr preferRelativeResize="0"/>
          <p:nvPr/>
        </p:nvPicPr>
        <p:blipFill rotWithShape="1">
          <a:blip r:embed="rId11">
            <a:alphaModFix/>
          </a:blip>
          <a:srcRect b="0" l="0" r="0" t="0"/>
          <a:stretch/>
        </p:blipFill>
        <p:spPr>
          <a:xfrm>
            <a:off x="1007250" y="7565750"/>
            <a:ext cx="618000" cy="61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83" name="Shape 183"/>
        <p:cNvGrpSpPr/>
        <p:nvPr/>
      </p:nvGrpSpPr>
      <p:grpSpPr>
        <a:xfrm>
          <a:off x="0" y="0"/>
          <a:ext cx="0" cy="0"/>
          <a:chOff x="0" y="0"/>
          <a:chExt cx="0" cy="0"/>
        </a:xfrm>
      </p:grpSpPr>
      <p:sp>
        <p:nvSpPr>
          <p:cNvPr id="184" name="Google Shape;184;g35e2add1cd4_1_12"/>
          <p:cNvSpPr/>
          <p:nvPr/>
        </p:nvSpPr>
        <p:spPr>
          <a:xfrm flipH="1">
            <a:off x="662950" y="982975"/>
            <a:ext cx="6184800" cy="2171700"/>
          </a:xfrm>
          <a:prstGeom prst="round2DiagRect">
            <a:avLst>
              <a:gd fmla="val 16954" name="adj1"/>
              <a:gd fmla="val 0" name="adj2"/>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85" name="Google Shape;185;g35e2add1cd4_1_12"/>
          <p:cNvSpPr txBox="1"/>
          <p:nvPr/>
        </p:nvSpPr>
        <p:spPr>
          <a:xfrm>
            <a:off x="967750" y="1154550"/>
            <a:ext cx="5676600" cy="1847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434343"/>
              </a:buClr>
              <a:buSzPts val="1200"/>
              <a:buFont typeface="Zen Maru Gothic Medium"/>
              <a:buChar char="➢"/>
            </a:pPr>
            <a:r>
              <a:rPr lang="en-US" sz="1200">
                <a:solidFill>
                  <a:srgbClr val="434343"/>
                </a:solidFill>
                <a:latin typeface="Zen Maru Gothic Medium"/>
                <a:ea typeface="Zen Maru Gothic Medium"/>
                <a:cs typeface="Zen Maru Gothic Medium"/>
                <a:sym typeface="Zen Maru Gothic Medium"/>
              </a:rPr>
              <a:t>Visa Fees &amp; Assistance</a:t>
            </a:r>
            <a:endParaRPr sz="1200">
              <a:solidFill>
                <a:srgbClr val="434343"/>
              </a:solidFill>
              <a:latin typeface="Zen Maru Gothic Medium"/>
              <a:ea typeface="Zen Maru Gothic Medium"/>
              <a:cs typeface="Zen Maru Gothic Medium"/>
              <a:sym typeface="Zen Maru Gothic Medium"/>
            </a:endParaRPr>
          </a:p>
          <a:p>
            <a:pPr indent="-304800" lvl="0" marL="457200" rtl="0" algn="l">
              <a:spcBef>
                <a:spcPts val="0"/>
              </a:spcBef>
              <a:spcAft>
                <a:spcPts val="0"/>
              </a:spcAft>
              <a:buClr>
                <a:srgbClr val="434343"/>
              </a:buClr>
              <a:buSzPts val="1200"/>
              <a:buFont typeface="Zen Maru Gothic Medium"/>
              <a:buChar char="➢"/>
            </a:pPr>
            <a:r>
              <a:rPr lang="en-US" sz="1200">
                <a:solidFill>
                  <a:srgbClr val="434343"/>
                </a:solidFill>
                <a:latin typeface="Zen Maru Gothic Medium"/>
                <a:ea typeface="Zen Maru Gothic Medium"/>
                <a:cs typeface="Zen Maru Gothic Medium"/>
                <a:sym typeface="Zen Maru Gothic Medium"/>
              </a:rPr>
              <a:t>Flight seat allocation</a:t>
            </a:r>
            <a:endParaRPr sz="1200">
              <a:solidFill>
                <a:srgbClr val="434343"/>
              </a:solidFill>
              <a:latin typeface="Zen Maru Gothic Medium"/>
              <a:ea typeface="Zen Maru Gothic Medium"/>
              <a:cs typeface="Zen Maru Gothic Medium"/>
              <a:sym typeface="Zen Maru Gothic Medium"/>
            </a:endParaRPr>
          </a:p>
          <a:p>
            <a:pPr indent="-304800" lvl="0" marL="457200" rtl="0" algn="l">
              <a:spcBef>
                <a:spcPts val="0"/>
              </a:spcBef>
              <a:spcAft>
                <a:spcPts val="0"/>
              </a:spcAft>
              <a:buClr>
                <a:srgbClr val="434343"/>
              </a:buClr>
              <a:buSzPts val="1200"/>
              <a:buFont typeface="Zen Maru Gothic Medium"/>
              <a:buChar char="➢"/>
            </a:pPr>
            <a:r>
              <a:rPr lang="en-US" sz="1200">
                <a:solidFill>
                  <a:srgbClr val="434343"/>
                </a:solidFill>
                <a:latin typeface="Zen Maru Gothic Medium"/>
                <a:ea typeface="Zen Maru Gothic Medium"/>
                <a:cs typeface="Zen Maru Gothic Medium"/>
                <a:sym typeface="Zen Maru Gothic Medium"/>
              </a:rPr>
              <a:t>Any meals in the aircraft</a:t>
            </a:r>
            <a:endParaRPr sz="1200">
              <a:solidFill>
                <a:srgbClr val="434343"/>
              </a:solidFill>
              <a:latin typeface="Zen Maru Gothic Medium"/>
              <a:ea typeface="Zen Maru Gothic Medium"/>
              <a:cs typeface="Zen Maru Gothic Medium"/>
              <a:sym typeface="Zen Maru Gothic Medium"/>
            </a:endParaRPr>
          </a:p>
          <a:p>
            <a:pPr indent="-304800" lvl="0" marL="457200" rtl="0" algn="l">
              <a:spcBef>
                <a:spcPts val="0"/>
              </a:spcBef>
              <a:spcAft>
                <a:spcPts val="0"/>
              </a:spcAft>
              <a:buClr>
                <a:srgbClr val="434343"/>
              </a:buClr>
              <a:buSzPts val="1200"/>
              <a:buFont typeface="Zen Maru Gothic Medium"/>
              <a:buChar char="➢"/>
            </a:pPr>
            <a:r>
              <a:rPr lang="en-US" sz="1200">
                <a:solidFill>
                  <a:srgbClr val="434343"/>
                </a:solidFill>
                <a:latin typeface="Zen Maru Gothic Medium"/>
                <a:ea typeface="Zen Maru Gothic Medium"/>
                <a:cs typeface="Zen Maru Gothic Medium"/>
                <a:sym typeface="Zen Maru Gothic Medium"/>
              </a:rPr>
              <a:t>Lunch &amp; Dinner (wherever not included)</a:t>
            </a:r>
            <a:endParaRPr sz="1200">
              <a:solidFill>
                <a:srgbClr val="434343"/>
              </a:solidFill>
              <a:latin typeface="Zen Maru Gothic Medium"/>
              <a:ea typeface="Zen Maru Gothic Medium"/>
              <a:cs typeface="Zen Maru Gothic Medium"/>
              <a:sym typeface="Zen Maru Gothic Medium"/>
            </a:endParaRPr>
          </a:p>
          <a:p>
            <a:pPr indent="-304800" lvl="0" marL="457200" rtl="0" algn="l">
              <a:spcBef>
                <a:spcPts val="0"/>
              </a:spcBef>
              <a:spcAft>
                <a:spcPts val="0"/>
              </a:spcAft>
              <a:buClr>
                <a:srgbClr val="434343"/>
              </a:buClr>
              <a:buSzPts val="1200"/>
              <a:buFont typeface="Zen Maru Gothic Medium"/>
              <a:buChar char="➢"/>
            </a:pPr>
            <a:r>
              <a:rPr lang="en-US" sz="1200">
                <a:solidFill>
                  <a:srgbClr val="434343"/>
                </a:solidFill>
                <a:latin typeface="Zen Maru Gothic Medium"/>
                <a:ea typeface="Zen Maru Gothic Medium"/>
                <a:cs typeface="Zen Maru Gothic Medium"/>
                <a:sym typeface="Zen Maru Gothic Medium"/>
              </a:rPr>
              <a:t>Early check-in or late check-out charges</a:t>
            </a:r>
            <a:endParaRPr sz="1200">
              <a:solidFill>
                <a:srgbClr val="434343"/>
              </a:solidFill>
              <a:latin typeface="Zen Maru Gothic Medium"/>
              <a:ea typeface="Zen Maru Gothic Medium"/>
              <a:cs typeface="Zen Maru Gothic Medium"/>
              <a:sym typeface="Zen Maru Gothic Medium"/>
            </a:endParaRPr>
          </a:p>
          <a:p>
            <a:pPr indent="-304800" lvl="0" marL="457200" rtl="0" algn="l">
              <a:spcBef>
                <a:spcPts val="0"/>
              </a:spcBef>
              <a:spcAft>
                <a:spcPts val="0"/>
              </a:spcAft>
              <a:buClr>
                <a:srgbClr val="434343"/>
              </a:buClr>
              <a:buSzPts val="1200"/>
              <a:buFont typeface="Zen Maru Gothic Medium"/>
              <a:buChar char="➢"/>
            </a:pPr>
            <a:r>
              <a:rPr lang="en-US" sz="1200">
                <a:solidFill>
                  <a:srgbClr val="434343"/>
                </a:solidFill>
                <a:latin typeface="Zen Maru Gothic Medium"/>
                <a:ea typeface="Zen Maru Gothic Medium"/>
                <a:cs typeface="Zen Maru Gothic Medium"/>
                <a:sym typeface="Zen Maru Gothic Medium"/>
              </a:rPr>
              <a:t>Tips for the local guide and driver</a:t>
            </a:r>
            <a:endParaRPr sz="1200">
              <a:solidFill>
                <a:srgbClr val="434343"/>
              </a:solidFill>
              <a:latin typeface="Zen Maru Gothic Medium"/>
              <a:ea typeface="Zen Maru Gothic Medium"/>
              <a:cs typeface="Zen Maru Gothic Medium"/>
              <a:sym typeface="Zen Maru Gothic Medium"/>
            </a:endParaRPr>
          </a:p>
          <a:p>
            <a:pPr indent="-304800" lvl="0" marL="457200" rtl="0" algn="l">
              <a:spcBef>
                <a:spcPts val="0"/>
              </a:spcBef>
              <a:spcAft>
                <a:spcPts val="0"/>
              </a:spcAft>
              <a:buClr>
                <a:srgbClr val="434343"/>
              </a:buClr>
              <a:buSzPts val="1200"/>
              <a:buFont typeface="Zen Maru Gothic Medium"/>
              <a:buChar char="➢"/>
            </a:pPr>
            <a:r>
              <a:rPr lang="en-US" sz="1200">
                <a:solidFill>
                  <a:srgbClr val="434343"/>
                </a:solidFill>
                <a:latin typeface="Zen Maru Gothic Medium"/>
                <a:ea typeface="Zen Maru Gothic Medium"/>
                <a:cs typeface="Zen Maru Gothic Medium"/>
                <a:sym typeface="Zen Maru Gothic Medium"/>
              </a:rPr>
              <a:t>Optional tours or Additional sightseeing, activities, &amp; experiences outside of the itinerary</a:t>
            </a:r>
            <a:endParaRPr sz="1200">
              <a:solidFill>
                <a:srgbClr val="434343"/>
              </a:solidFill>
              <a:latin typeface="Zen Maru Gothic Medium"/>
              <a:ea typeface="Zen Maru Gothic Medium"/>
              <a:cs typeface="Zen Maru Gothic Medium"/>
              <a:sym typeface="Zen Maru Gothic Medium"/>
            </a:endParaRPr>
          </a:p>
          <a:p>
            <a:pPr indent="-304800" lvl="0" marL="457200" rtl="0" algn="l">
              <a:spcBef>
                <a:spcPts val="0"/>
              </a:spcBef>
              <a:spcAft>
                <a:spcPts val="0"/>
              </a:spcAft>
              <a:buClr>
                <a:srgbClr val="434343"/>
              </a:buClr>
              <a:buSzPts val="1200"/>
              <a:buFont typeface="Zen Maru Gothic Medium"/>
              <a:buChar char="➢"/>
            </a:pPr>
            <a:r>
              <a:rPr lang="en-US" sz="1200">
                <a:solidFill>
                  <a:srgbClr val="434343"/>
                </a:solidFill>
                <a:latin typeface="Zen Maru Gothic Medium"/>
                <a:ea typeface="Zen Maru Gothic Medium"/>
                <a:cs typeface="Zen Maru Gothic Medium"/>
                <a:sym typeface="Zen Maru Gothic Medium"/>
              </a:rPr>
              <a:t>Drinks including water in the lodges even at meal times</a:t>
            </a:r>
            <a:endParaRPr sz="1200">
              <a:solidFill>
                <a:srgbClr val="434343"/>
              </a:solidFill>
              <a:latin typeface="Zen Maru Gothic Medium"/>
              <a:ea typeface="Zen Maru Gothic Medium"/>
              <a:cs typeface="Zen Maru Gothic Medium"/>
              <a:sym typeface="Zen Maru Gothic Medium"/>
            </a:endParaRPr>
          </a:p>
        </p:txBody>
      </p:sp>
      <p:sp>
        <p:nvSpPr>
          <p:cNvPr id="186" name="Google Shape;186;g35e2add1cd4_1_12"/>
          <p:cNvSpPr/>
          <p:nvPr/>
        </p:nvSpPr>
        <p:spPr>
          <a:xfrm>
            <a:off x="993150" y="500375"/>
            <a:ext cx="1634100" cy="482700"/>
          </a:xfrm>
          <a:prstGeom prst="round2SameRect">
            <a:avLst>
              <a:gd fmla="val 16667" name="adj1"/>
              <a:gd fmla="val 0" name="adj2"/>
            </a:avLst>
          </a:prstGeom>
          <a:solidFill>
            <a:srgbClr val="E31F2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87" name="Google Shape;187;g35e2add1cd4_1_12"/>
          <p:cNvSpPr txBox="1"/>
          <p:nvPr/>
        </p:nvSpPr>
        <p:spPr>
          <a:xfrm>
            <a:off x="1433417" y="495425"/>
            <a:ext cx="11937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FFFFFF"/>
                </a:solidFill>
                <a:latin typeface="Zen Maru Gothic"/>
                <a:ea typeface="Zen Maru Gothic"/>
                <a:cs typeface="Zen Maru Gothic"/>
                <a:sym typeface="Zen Maru Gothic"/>
              </a:rPr>
              <a:t>Exclusions</a:t>
            </a:r>
            <a:endParaRPr b="1" i="0" sz="1700" u="none" cap="none" strike="noStrike">
              <a:solidFill>
                <a:srgbClr val="FFFFFF"/>
              </a:solidFill>
              <a:latin typeface="Zen Maru Gothic"/>
              <a:ea typeface="Zen Maru Gothic"/>
              <a:cs typeface="Zen Maru Gothic"/>
              <a:sym typeface="Zen Maru Gothic"/>
            </a:endParaRPr>
          </a:p>
        </p:txBody>
      </p:sp>
      <p:sp>
        <p:nvSpPr>
          <p:cNvPr id="188" name="Google Shape;188;g35e2add1cd4_1_12"/>
          <p:cNvSpPr/>
          <p:nvPr/>
        </p:nvSpPr>
        <p:spPr>
          <a:xfrm flipH="1">
            <a:off x="662950" y="4183375"/>
            <a:ext cx="6184800" cy="1662300"/>
          </a:xfrm>
          <a:prstGeom prst="round2DiagRect">
            <a:avLst>
              <a:gd fmla="val 23678" name="adj1"/>
              <a:gd fmla="val 0" name="adj2"/>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89" name="Google Shape;189;g35e2add1cd4_1_12"/>
          <p:cNvSpPr txBox="1"/>
          <p:nvPr/>
        </p:nvSpPr>
        <p:spPr>
          <a:xfrm>
            <a:off x="967750" y="4685150"/>
            <a:ext cx="56766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434343"/>
              </a:buClr>
              <a:buSzPts val="1200"/>
              <a:buFont typeface="Zen Maru Gothic Medium"/>
              <a:buChar char="➢"/>
            </a:pPr>
            <a:r>
              <a:rPr lang="en-US" sz="1200">
                <a:solidFill>
                  <a:srgbClr val="434343"/>
                </a:solidFill>
                <a:latin typeface="Zen Maru Gothic Medium"/>
                <a:ea typeface="Zen Maru Gothic Medium"/>
                <a:cs typeface="Zen Maru Gothic Medium"/>
                <a:sym typeface="Zen Maru Gothic Medium"/>
              </a:rPr>
              <a:t>ETA costs approximately USD 55 per person . Visit the link Click Here. (varies as per the nationality)</a:t>
            </a:r>
            <a:endParaRPr sz="1200">
              <a:solidFill>
                <a:srgbClr val="434343"/>
              </a:solidFill>
              <a:latin typeface="Zen Maru Gothic Medium"/>
              <a:ea typeface="Zen Maru Gothic Medium"/>
              <a:cs typeface="Zen Maru Gothic Medium"/>
              <a:sym typeface="Zen Maru Gothic Medium"/>
            </a:endParaRPr>
          </a:p>
          <a:p>
            <a:pPr indent="-304800" lvl="0" marL="457200" rtl="0" algn="l">
              <a:spcBef>
                <a:spcPts val="0"/>
              </a:spcBef>
              <a:spcAft>
                <a:spcPts val="0"/>
              </a:spcAft>
              <a:buClr>
                <a:srgbClr val="434343"/>
              </a:buClr>
              <a:buSzPts val="1200"/>
              <a:buFont typeface="Zen Maru Gothic Medium"/>
              <a:buChar char="➢"/>
            </a:pPr>
            <a:r>
              <a:rPr lang="en-US" sz="1200">
                <a:solidFill>
                  <a:srgbClr val="434343"/>
                </a:solidFill>
                <a:latin typeface="Zen Maru Gothic Medium"/>
                <a:ea typeface="Zen Maru Gothic Medium"/>
                <a:cs typeface="Zen Maru Gothic Medium"/>
                <a:sym typeface="Zen Maru Gothic Medium"/>
              </a:rPr>
              <a:t>Processing visa time is 3 to 4 working days</a:t>
            </a:r>
            <a:endParaRPr sz="1200">
              <a:solidFill>
                <a:srgbClr val="434343"/>
              </a:solidFill>
              <a:latin typeface="Zen Maru Gothic Medium"/>
              <a:ea typeface="Zen Maru Gothic Medium"/>
              <a:cs typeface="Zen Maru Gothic Medium"/>
              <a:sym typeface="Zen Maru Gothic Medium"/>
            </a:endParaRPr>
          </a:p>
          <a:p>
            <a:pPr indent="0" lvl="0" marL="457200" marR="0" rtl="0" algn="l">
              <a:lnSpc>
                <a:spcPct val="100000"/>
              </a:lnSpc>
              <a:spcBef>
                <a:spcPts val="0"/>
              </a:spcBef>
              <a:spcAft>
                <a:spcPts val="0"/>
              </a:spcAft>
              <a:buNone/>
            </a:pPr>
            <a:r>
              <a:t/>
            </a:r>
            <a:endParaRPr sz="1200">
              <a:solidFill>
                <a:srgbClr val="434343"/>
              </a:solidFill>
              <a:latin typeface="Zen Maru Gothic Medium"/>
              <a:ea typeface="Zen Maru Gothic Medium"/>
              <a:cs typeface="Zen Maru Gothic Medium"/>
              <a:sym typeface="Zen Maru Gothic Medium"/>
            </a:endParaRPr>
          </a:p>
        </p:txBody>
      </p:sp>
      <p:sp>
        <p:nvSpPr>
          <p:cNvPr id="190" name="Google Shape;190;g35e2add1cd4_1_12"/>
          <p:cNvSpPr/>
          <p:nvPr/>
        </p:nvSpPr>
        <p:spPr>
          <a:xfrm>
            <a:off x="993150" y="3700775"/>
            <a:ext cx="2197200" cy="482700"/>
          </a:xfrm>
          <a:prstGeom prst="round2SameRect">
            <a:avLst>
              <a:gd fmla="val 16667" name="adj1"/>
              <a:gd fmla="val 0" name="adj2"/>
            </a:avLst>
          </a:prstGeom>
          <a:solidFill>
            <a:srgbClr val="E31F2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91" name="Google Shape;191;g35e2add1cd4_1_12"/>
          <p:cNvSpPr txBox="1"/>
          <p:nvPr/>
        </p:nvSpPr>
        <p:spPr>
          <a:xfrm>
            <a:off x="1416917" y="3718925"/>
            <a:ext cx="17565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FFFFFF"/>
                </a:solidFill>
                <a:latin typeface="Zen Maru Gothic"/>
                <a:ea typeface="Zen Maru Gothic"/>
                <a:cs typeface="Zen Maru Gothic"/>
                <a:sym typeface="Zen Maru Gothic"/>
              </a:rPr>
              <a:t>Visa Information</a:t>
            </a:r>
            <a:endParaRPr b="1" i="0" sz="1700" u="none" cap="none" strike="noStrike">
              <a:solidFill>
                <a:srgbClr val="FFFFFF"/>
              </a:solidFill>
              <a:latin typeface="Zen Maru Gothic"/>
              <a:ea typeface="Zen Maru Gothic"/>
              <a:cs typeface="Zen Maru Gothic"/>
              <a:sym typeface="Zen Maru Gothic"/>
            </a:endParaRPr>
          </a:p>
        </p:txBody>
      </p:sp>
      <p:sp>
        <p:nvSpPr>
          <p:cNvPr id="192" name="Google Shape;192;g35e2add1cd4_1_12"/>
          <p:cNvSpPr/>
          <p:nvPr/>
        </p:nvSpPr>
        <p:spPr>
          <a:xfrm flipH="1">
            <a:off x="662950" y="6774275"/>
            <a:ext cx="6184800" cy="2814300"/>
          </a:xfrm>
          <a:prstGeom prst="round2DiagRect">
            <a:avLst>
              <a:gd fmla="val 14888" name="adj1"/>
              <a:gd fmla="val 0" name="adj2"/>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93" name="Google Shape;193;g35e2add1cd4_1_12"/>
          <p:cNvSpPr txBox="1"/>
          <p:nvPr/>
        </p:nvSpPr>
        <p:spPr>
          <a:xfrm>
            <a:off x="967750" y="6971150"/>
            <a:ext cx="5676600" cy="2586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434343"/>
              </a:buClr>
              <a:buSzPts val="1200"/>
              <a:buFont typeface="Zen Maru Gothic Medium"/>
              <a:buChar char="➢"/>
            </a:pPr>
            <a:r>
              <a:rPr lang="en-US" sz="1200">
                <a:solidFill>
                  <a:srgbClr val="434343"/>
                </a:solidFill>
                <a:latin typeface="Zen Maru Gothic Medium"/>
                <a:ea typeface="Zen Maru Gothic Medium"/>
                <a:cs typeface="Zen Maru Gothic Medium"/>
                <a:sym typeface="Zen Maru Gothic Medium"/>
              </a:rPr>
              <a:t>45 days or more from the departure date - 25% of the package cost to be paid (non-refundable).</a:t>
            </a:r>
            <a:endParaRPr sz="1200">
              <a:solidFill>
                <a:srgbClr val="434343"/>
              </a:solidFill>
              <a:latin typeface="Zen Maru Gothic Medium"/>
              <a:ea typeface="Zen Maru Gothic Medium"/>
              <a:cs typeface="Zen Maru Gothic Medium"/>
              <a:sym typeface="Zen Maru Gothic Medium"/>
            </a:endParaRPr>
          </a:p>
          <a:p>
            <a:pPr indent="-304800" lvl="0" marL="457200" rtl="0" algn="l">
              <a:spcBef>
                <a:spcPts val="0"/>
              </a:spcBef>
              <a:spcAft>
                <a:spcPts val="0"/>
              </a:spcAft>
              <a:buClr>
                <a:srgbClr val="434343"/>
              </a:buClr>
              <a:buSzPts val="1200"/>
              <a:buFont typeface="Zen Maru Gothic Medium"/>
              <a:buChar char="➢"/>
            </a:pPr>
            <a:r>
              <a:rPr lang="en-US" sz="1200">
                <a:solidFill>
                  <a:srgbClr val="434343"/>
                </a:solidFill>
                <a:latin typeface="Zen Maru Gothic Medium"/>
                <a:ea typeface="Zen Maru Gothic Medium"/>
                <a:cs typeface="Zen Maru Gothic Medium"/>
                <a:sym typeface="Zen Maru Gothic Medium"/>
              </a:rPr>
              <a:t>Between 30 to 45 days from the departure date - 50 % of the package cost is to be paid (non-refundable).</a:t>
            </a:r>
            <a:endParaRPr sz="1200">
              <a:solidFill>
                <a:srgbClr val="434343"/>
              </a:solidFill>
              <a:latin typeface="Zen Maru Gothic Medium"/>
              <a:ea typeface="Zen Maru Gothic Medium"/>
              <a:cs typeface="Zen Maru Gothic Medium"/>
              <a:sym typeface="Zen Maru Gothic Medium"/>
            </a:endParaRPr>
          </a:p>
          <a:p>
            <a:pPr indent="-304800" lvl="0" marL="457200" rtl="0" algn="l">
              <a:spcBef>
                <a:spcPts val="0"/>
              </a:spcBef>
              <a:spcAft>
                <a:spcPts val="0"/>
              </a:spcAft>
              <a:buClr>
                <a:srgbClr val="434343"/>
              </a:buClr>
              <a:buSzPts val="1200"/>
              <a:buFont typeface="Zen Maru Gothic Medium"/>
              <a:buChar char="➢"/>
            </a:pPr>
            <a:r>
              <a:rPr lang="en-US" sz="1200">
                <a:solidFill>
                  <a:srgbClr val="434343"/>
                </a:solidFill>
                <a:latin typeface="Zen Maru Gothic Medium"/>
                <a:ea typeface="Zen Maru Gothic Medium"/>
                <a:cs typeface="Zen Maru Gothic Medium"/>
                <a:sym typeface="Zen Maru Gothic Medium"/>
              </a:rPr>
              <a:t>Less than 30 days from the departure date - 100% of the package cost (non-refundable).</a:t>
            </a:r>
            <a:endParaRPr sz="1200">
              <a:solidFill>
                <a:srgbClr val="434343"/>
              </a:solidFill>
              <a:latin typeface="Zen Maru Gothic Medium"/>
              <a:ea typeface="Zen Maru Gothic Medium"/>
              <a:cs typeface="Zen Maru Gothic Medium"/>
              <a:sym typeface="Zen Maru Gothic Medium"/>
            </a:endParaRPr>
          </a:p>
          <a:p>
            <a:pPr indent="-304800" lvl="0" marL="457200" rtl="0" algn="l">
              <a:spcBef>
                <a:spcPts val="0"/>
              </a:spcBef>
              <a:spcAft>
                <a:spcPts val="0"/>
              </a:spcAft>
              <a:buClr>
                <a:srgbClr val="434343"/>
              </a:buClr>
              <a:buSzPts val="1200"/>
              <a:buFont typeface="Zen Maru Gothic Medium"/>
              <a:buChar char="➢"/>
            </a:pPr>
            <a:r>
              <a:rPr lang="en-US" sz="1200">
                <a:solidFill>
                  <a:srgbClr val="434343"/>
                </a:solidFill>
                <a:latin typeface="Zen Maru Gothic Medium"/>
                <a:ea typeface="Zen Maru Gothic Medium"/>
                <a:cs typeface="Zen Maru Gothic Medium"/>
                <a:sym typeface="Zen Maru Gothic Medium"/>
              </a:rPr>
              <a:t>Full refund is only applicable in the case of flight cancellation due to COVID restrictions and lockdown measures in the respective destinations as per the Ministry of Foreign Affairs of the country .</a:t>
            </a:r>
            <a:endParaRPr sz="1200">
              <a:solidFill>
                <a:srgbClr val="434343"/>
              </a:solidFill>
              <a:latin typeface="Zen Maru Gothic Medium"/>
              <a:ea typeface="Zen Maru Gothic Medium"/>
              <a:cs typeface="Zen Maru Gothic Medium"/>
              <a:sym typeface="Zen Maru Gothic Medium"/>
            </a:endParaRPr>
          </a:p>
          <a:p>
            <a:pPr indent="-304800" lvl="0" marL="457200" rtl="0" algn="l">
              <a:spcBef>
                <a:spcPts val="0"/>
              </a:spcBef>
              <a:spcAft>
                <a:spcPts val="0"/>
              </a:spcAft>
              <a:buClr>
                <a:srgbClr val="434343"/>
              </a:buClr>
              <a:buSzPts val="1200"/>
              <a:buFont typeface="Zen Maru Gothic Medium"/>
              <a:buChar char="➢"/>
            </a:pPr>
            <a:r>
              <a:rPr lang="en-US" sz="1200">
                <a:solidFill>
                  <a:srgbClr val="434343"/>
                </a:solidFill>
                <a:latin typeface="Zen Maru Gothic Medium"/>
                <a:ea typeface="Zen Maru Gothic Medium"/>
                <a:cs typeface="Zen Maru Gothic Medium"/>
                <a:sym typeface="Zen Maru Gothic Medium"/>
              </a:rPr>
              <a:t>In Case of Visa rejections /cases where the customers are offloaded at the airport or by immigration, the penalty will be applicable as per the Cancellation policy</a:t>
            </a:r>
            <a:endParaRPr sz="1200">
              <a:solidFill>
                <a:srgbClr val="434343"/>
              </a:solidFill>
              <a:latin typeface="Zen Maru Gothic Medium"/>
              <a:ea typeface="Zen Maru Gothic Medium"/>
              <a:cs typeface="Zen Maru Gothic Medium"/>
              <a:sym typeface="Zen Maru Gothic Medium"/>
            </a:endParaRPr>
          </a:p>
          <a:p>
            <a:pPr indent="0" lvl="0" marL="0" marR="0" rtl="0" algn="l">
              <a:lnSpc>
                <a:spcPct val="100000"/>
              </a:lnSpc>
              <a:spcBef>
                <a:spcPts val="0"/>
              </a:spcBef>
              <a:spcAft>
                <a:spcPts val="0"/>
              </a:spcAft>
              <a:buNone/>
            </a:pPr>
            <a:r>
              <a:t/>
            </a:r>
            <a:endParaRPr sz="1200">
              <a:solidFill>
                <a:srgbClr val="434343"/>
              </a:solidFill>
              <a:latin typeface="Zen Maru Gothic Medium"/>
              <a:ea typeface="Zen Maru Gothic Medium"/>
              <a:cs typeface="Zen Maru Gothic Medium"/>
              <a:sym typeface="Zen Maru Gothic Medium"/>
            </a:endParaRPr>
          </a:p>
        </p:txBody>
      </p:sp>
      <p:sp>
        <p:nvSpPr>
          <p:cNvPr id="194" name="Google Shape;194;g35e2add1cd4_1_12"/>
          <p:cNvSpPr/>
          <p:nvPr/>
        </p:nvSpPr>
        <p:spPr>
          <a:xfrm>
            <a:off x="993150" y="6291575"/>
            <a:ext cx="3632100" cy="482700"/>
          </a:xfrm>
          <a:prstGeom prst="round2SameRect">
            <a:avLst>
              <a:gd fmla="val 16667" name="adj1"/>
              <a:gd fmla="val 0" name="adj2"/>
            </a:avLst>
          </a:prstGeom>
          <a:solidFill>
            <a:srgbClr val="E31F2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95" name="Google Shape;195;g35e2add1cd4_1_12"/>
          <p:cNvSpPr txBox="1"/>
          <p:nvPr/>
        </p:nvSpPr>
        <p:spPr>
          <a:xfrm>
            <a:off x="1454583" y="6307792"/>
            <a:ext cx="31941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FFFFFF"/>
                </a:solidFill>
                <a:latin typeface="Zen Maru Gothic"/>
                <a:ea typeface="Zen Maru Gothic"/>
                <a:cs typeface="Zen Maru Gothic"/>
                <a:sym typeface="Zen Maru Gothic"/>
              </a:rPr>
              <a:t>Payment &amp; Cancellation Policy</a:t>
            </a:r>
            <a:endParaRPr b="1" i="0" sz="1700" u="none" cap="none" strike="noStrike">
              <a:solidFill>
                <a:srgbClr val="FFFFFF"/>
              </a:solidFill>
              <a:latin typeface="Zen Maru Gothic"/>
              <a:ea typeface="Zen Maru Gothic"/>
              <a:cs typeface="Zen Maru Gothic"/>
              <a:sym typeface="Zen Maru Gothic"/>
            </a:endParaRPr>
          </a:p>
        </p:txBody>
      </p:sp>
      <p:sp>
        <p:nvSpPr>
          <p:cNvPr id="196" name="Google Shape;196;g35e2add1cd4_1_12"/>
          <p:cNvSpPr txBox="1"/>
          <p:nvPr/>
        </p:nvSpPr>
        <p:spPr>
          <a:xfrm>
            <a:off x="104150" y="10293750"/>
            <a:ext cx="739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434343"/>
                </a:solidFill>
                <a:latin typeface="Zen Maru Gothic"/>
                <a:ea typeface="Zen Maru Gothic"/>
                <a:cs typeface="Zen Maru Gothic"/>
                <a:sym typeface="Zen Maru Gothic"/>
              </a:rPr>
              <a:t>www.travelwings.com	 									 		    11</a:t>
            </a:r>
            <a:endParaRPr sz="1200">
              <a:solidFill>
                <a:srgbClr val="434343"/>
              </a:solidFill>
              <a:latin typeface="Zen Maru Gothic"/>
              <a:ea typeface="Zen Maru Gothic"/>
              <a:cs typeface="Zen Maru Gothic"/>
              <a:sym typeface="Zen Maru Gothic"/>
            </a:endParaRPr>
          </a:p>
        </p:txBody>
      </p:sp>
      <p:pic>
        <p:nvPicPr>
          <p:cNvPr id="197" name="Google Shape;197;g35e2add1cd4_1_12" title="exclusions.png"/>
          <p:cNvPicPr preferRelativeResize="0"/>
          <p:nvPr/>
        </p:nvPicPr>
        <p:blipFill rotWithShape="1">
          <a:blip r:embed="rId3">
            <a:alphaModFix/>
          </a:blip>
          <a:srcRect b="0" l="0" r="0" t="0"/>
          <a:stretch/>
        </p:blipFill>
        <p:spPr>
          <a:xfrm>
            <a:off x="1092850" y="553293"/>
            <a:ext cx="369301" cy="369301"/>
          </a:xfrm>
          <a:prstGeom prst="rect">
            <a:avLst/>
          </a:prstGeom>
          <a:noFill/>
          <a:ln>
            <a:noFill/>
          </a:ln>
        </p:spPr>
      </p:pic>
      <p:pic>
        <p:nvPicPr>
          <p:cNvPr id="198" name="Google Shape;198;g35e2add1cd4_1_12" title="icon fir PPT.png"/>
          <p:cNvPicPr preferRelativeResize="0"/>
          <p:nvPr/>
        </p:nvPicPr>
        <p:blipFill>
          <a:blip r:embed="rId4">
            <a:alphaModFix/>
          </a:blip>
          <a:stretch>
            <a:fillRect/>
          </a:stretch>
        </p:blipFill>
        <p:spPr>
          <a:xfrm>
            <a:off x="1062892" y="3719133"/>
            <a:ext cx="446399" cy="446399"/>
          </a:xfrm>
          <a:prstGeom prst="rect">
            <a:avLst/>
          </a:prstGeom>
          <a:noFill/>
          <a:ln>
            <a:noFill/>
          </a:ln>
        </p:spPr>
      </p:pic>
      <p:pic>
        <p:nvPicPr>
          <p:cNvPr id="199" name="Google Shape;199;g35e2add1cd4_1_12" title="payment.png"/>
          <p:cNvPicPr preferRelativeResize="0"/>
          <p:nvPr/>
        </p:nvPicPr>
        <p:blipFill rotWithShape="1">
          <a:blip r:embed="rId5">
            <a:alphaModFix/>
          </a:blip>
          <a:srcRect b="0" l="0" r="0" t="0"/>
          <a:stretch/>
        </p:blipFill>
        <p:spPr>
          <a:xfrm>
            <a:off x="1075200" y="6305950"/>
            <a:ext cx="482701" cy="4827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3" name="Shape 203"/>
        <p:cNvGrpSpPr/>
        <p:nvPr/>
      </p:nvGrpSpPr>
      <p:grpSpPr>
        <a:xfrm>
          <a:off x="0" y="0"/>
          <a:ext cx="0" cy="0"/>
          <a:chOff x="0" y="0"/>
          <a:chExt cx="0" cy="0"/>
        </a:xfrm>
      </p:grpSpPr>
      <p:sp>
        <p:nvSpPr>
          <p:cNvPr id="204" name="Google Shape;204;g35e2add1cd4_1_18"/>
          <p:cNvSpPr/>
          <p:nvPr/>
        </p:nvSpPr>
        <p:spPr>
          <a:xfrm flipH="1">
            <a:off x="735850" y="1065025"/>
            <a:ext cx="6122700" cy="8709900"/>
          </a:xfrm>
          <a:prstGeom prst="round2DiagRect">
            <a:avLst>
              <a:gd fmla="val 8803" name="adj1"/>
              <a:gd fmla="val 0" name="adj2"/>
            </a:avLst>
          </a:prstGeom>
          <a:solidFill>
            <a:srgbClr val="FFFFFF">
              <a:alpha val="83921"/>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05" name="Google Shape;205;g35e2add1cd4_1_18"/>
          <p:cNvSpPr txBox="1"/>
          <p:nvPr/>
        </p:nvSpPr>
        <p:spPr>
          <a:xfrm>
            <a:off x="735850" y="1147175"/>
            <a:ext cx="5944500" cy="8635200"/>
          </a:xfrm>
          <a:prstGeom prst="rect">
            <a:avLst/>
          </a:prstGeom>
          <a:noFill/>
          <a:ln>
            <a:noFill/>
          </a:ln>
        </p:spPr>
        <p:txBody>
          <a:bodyPr anchorCtr="0" anchor="t" bIns="91425" lIns="91425" spcFirstLastPara="1" rIns="91425" wrap="square" tIns="91425">
            <a:spAutoFit/>
          </a:bodyPr>
          <a:lstStyle/>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The validity of the package is from 29th Nov - 03 Dec 2025.</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The package offered is operated in a Group exclusively for Travelwings</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The prices offered are as per the current promotions and respective offers would be valid at the time of confirmation.</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Bookings will be confirmed as per the payment policy.</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Prices are dynamic and based on offers running at the time of booking. We reserve the right to change prices at any time.</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If the visa is not specified in the package, it is not included. Please note that the final decision regarding visa applications rests solely with the respective Embassy/Consulate.</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Travelwings have nothing to do with any last-minute changes in Visa requirements and regulations of the country.</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The passport must be valid for at least 6 months from the return date of departure. Client’s responsibility to obtain correct, current, and valid passports and re-entry permits where required. Please reach out to our team if you need any help with this.</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Any changes or delays in flight schedules are at the sole discretion of the airline. We recommend checking your flight status 24 hours prior to departure, as schedules may change without notice.</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Food and seat selection vary by flight. If not included, they are chargeable and subject to availability according to the airline's policy.</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For group departures, if the airline allows us to pre-book food and seat selection for an additional charge, we will do so for the guest. In cases where the airline doesn't allow pre-booking, the guest may book food and seats at the counter or directly with the airline during boarding, subject to availability.</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The food menu (Veg/Non-Veg) is determined by the airline and hotel policies, and we have no control over it.</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We retain the authority to alter the itinerary under various circumstances,including but not limited to force majeure events, strikes, fairs, festivals, weather conditions, traffic issues, overbooking of hotels/flights, flight cancellations or re-routing, closure of a place of visit, entry restrictions, and other unforeseen situations. While we strive to arrange suitable alternatives, we cannot be held responsible for any refunds or compensation claims arising from such changes.</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If a flight is cancelled, we are not obligated to offer alternative flights at the same cost. Any additional costs incurred for securing an alternate flight will be the responsibility of the traveller.</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For the extra tour/ optional tour, English Speaking Driver cum guide will be provided if it's less than 3 pax</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In case the selected hotel is unavailable due to an unexpected situation, an alternate arrangement will be offered to the customer in a hotel of a similar category.</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The availability of adjoining rooms/ interconnecting rooms/non-smoking rooms/rooms on the same floor etc. cannot be guaranteed.</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Room type (double or twin) is subject to availability and is at the sole discretion of the hotel.</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Standard hotel check-in time is 1400 Hours and check-out time is 1100 Hours local time. It may vary based on destinations and availability.</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At the time of check-in to your hotel, the hotel may ask you to make an advance/security deposit (the amount depends upon the hotel policy). This amount is refunded at the time of check-out, minus the cost of any items taken from the mini-bar or other charges (like late check-out or any damages done to the room).</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All tours and transfers by sharing coach on the group, the client should follow the timing on the ground. If any transfer is missed, Travelwings will not be responsible, and the client will bear the extra cost</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Any ticket to attractions, museums, trains, cable cars, ferries, rides, safari, etc. is not included unless explicitly mentioned as an inclusion.</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The activity/sightseeing changes are subject to availability and operational days, the itinerary might change due to the same on ground.</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If any service or tour is canceled on-site due to unforeseen circumstances, we will provide an alternative sightseeing option or issue a refund for the specific service or tour affected.</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If any service or tour is missed by the guest, the package price will remain unchanged, and no refund will be provided for the unused service.</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If you face any issues during the tour, inform the Travelwings representative immediately for prompt resolution, as we cannot address them after the tour is completed.</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Customers are fully responsible to carry proper travel documentation (make sure that all travel documents are valid and complete and check the entry requirements for your upcoming trip before you travel).</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No refund can be given for air tickets and partially used services.</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We do not accept any responsibility if the passenger cannot travel because of any passport or visa issue.</a:t>
            </a:r>
            <a:endParaRPr sz="900">
              <a:latin typeface="Zen Maru Gothic Medium"/>
              <a:ea typeface="Zen Maru Gothic Medium"/>
              <a:cs typeface="Zen Maru Gothic Medium"/>
              <a:sym typeface="Zen Maru Gothic Medium"/>
            </a:endParaRPr>
          </a:p>
          <a:p>
            <a:pPr indent="-285750" lvl="0" marL="457200" rtl="0" algn="l">
              <a:spcBef>
                <a:spcPts val="0"/>
              </a:spcBef>
              <a:spcAft>
                <a:spcPts val="0"/>
              </a:spcAft>
              <a:buSzPts val="900"/>
              <a:buFont typeface="Zen Maru Gothic Medium"/>
              <a:buChar char="●"/>
            </a:pPr>
            <a:r>
              <a:rPr lang="en-US" sz="900">
                <a:latin typeface="Zen Maru Gothic Medium"/>
                <a:ea typeface="Zen Maru Gothic Medium"/>
                <a:cs typeface="Zen Maru Gothic Medium"/>
                <a:sym typeface="Zen Maru Gothic Medium"/>
              </a:rPr>
              <a:t>The above mention cancellation policy will apply from the day of the initial booking date.</a:t>
            </a:r>
            <a:endParaRPr sz="900">
              <a:latin typeface="Zen Maru Gothic Medium"/>
              <a:ea typeface="Zen Maru Gothic Medium"/>
              <a:cs typeface="Zen Maru Gothic Medium"/>
              <a:sym typeface="Zen Maru Gothic Medium"/>
            </a:endParaRPr>
          </a:p>
        </p:txBody>
      </p:sp>
      <p:sp>
        <p:nvSpPr>
          <p:cNvPr id="206" name="Google Shape;206;g35e2add1cd4_1_18"/>
          <p:cNvSpPr/>
          <p:nvPr/>
        </p:nvSpPr>
        <p:spPr>
          <a:xfrm>
            <a:off x="993150" y="582325"/>
            <a:ext cx="2146200" cy="482700"/>
          </a:xfrm>
          <a:prstGeom prst="round2SameRect">
            <a:avLst>
              <a:gd fmla="val 16667" name="adj1"/>
              <a:gd fmla="val 0" name="adj2"/>
            </a:avLst>
          </a:prstGeom>
          <a:solidFill>
            <a:srgbClr val="E31F2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07" name="Google Shape;207;g35e2add1cd4_1_18"/>
          <p:cNvSpPr txBox="1"/>
          <p:nvPr/>
        </p:nvSpPr>
        <p:spPr>
          <a:xfrm>
            <a:off x="1065550" y="600475"/>
            <a:ext cx="19851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FFFFFF"/>
                </a:solidFill>
                <a:latin typeface="Zen Maru Gothic"/>
                <a:ea typeface="Zen Maru Gothic"/>
                <a:cs typeface="Zen Maru Gothic"/>
                <a:sym typeface="Zen Maru Gothic"/>
              </a:rPr>
              <a:t>Term &amp; Conditions</a:t>
            </a:r>
            <a:endParaRPr b="1" i="0" sz="1700" u="none" cap="none" strike="noStrike">
              <a:solidFill>
                <a:srgbClr val="FFFFFF"/>
              </a:solidFill>
              <a:latin typeface="Zen Maru Gothic"/>
              <a:ea typeface="Zen Maru Gothic"/>
              <a:cs typeface="Zen Maru Gothic"/>
              <a:sym typeface="Zen Maru Gothic"/>
            </a:endParaRPr>
          </a:p>
        </p:txBody>
      </p:sp>
      <p:sp>
        <p:nvSpPr>
          <p:cNvPr id="208" name="Google Shape;208;g35e2add1cd4_1_18"/>
          <p:cNvSpPr txBox="1"/>
          <p:nvPr/>
        </p:nvSpPr>
        <p:spPr>
          <a:xfrm>
            <a:off x="104150" y="10293750"/>
            <a:ext cx="739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Zen Maru Gothic"/>
                <a:ea typeface="Zen Maru Gothic"/>
                <a:cs typeface="Zen Maru Gothic"/>
                <a:sym typeface="Zen Maru Gothic"/>
              </a:rPr>
              <a:t>www.travelwings.com	 									 		    13</a:t>
            </a:r>
            <a:endParaRPr sz="1200">
              <a:latin typeface="Zen Maru Gothic"/>
              <a:ea typeface="Zen Maru Gothic"/>
              <a:cs typeface="Zen Maru Gothic"/>
              <a:sym typeface="Zen Maru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2022-03-02T06:47:21Z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2022-03-02T00:00:00Z</vt:filetime>
  </property>
  <property fmtid="{D5CDD505-2E9C-101B-9397-08002B2CF9AE}" pid="3" name="Creator">
    <vt:lpwstr>Adobe Illustrator 24.0 (Windows)</vt:lpwstr>
  </property>
  <property fmtid="{D5CDD505-2E9C-101B-9397-08002B2CF9AE}" pid="4" name="LastSaved">
    <vt:filetime>2022-03-02T00:00:00Z</vt:filetime>
  </property>
</Properties>
</file>